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69" r:id="rId3"/>
    <p:sldId id="258" r:id="rId4"/>
    <p:sldId id="257" r:id="rId5"/>
    <p:sldId id="259" r:id="rId6"/>
    <p:sldId id="260" r:id="rId7"/>
    <p:sldId id="271" r:id="rId8"/>
    <p:sldId id="272" r:id="rId9"/>
    <p:sldId id="273" r:id="rId10"/>
    <p:sldId id="262" r:id="rId11"/>
    <p:sldId id="263" r:id="rId12"/>
    <p:sldId id="264" r:id="rId13"/>
    <p:sldId id="275" r:id="rId14"/>
    <p:sldId id="265" r:id="rId15"/>
    <p:sldId id="266" r:id="rId16"/>
    <p:sldId id="276" r:id="rId17"/>
    <p:sldId id="278" r:id="rId18"/>
    <p:sldId id="267" r:id="rId19"/>
    <p:sldId id="268" r:id="rId20"/>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94660"/>
  </p:normalViewPr>
  <p:slideViewPr>
    <p:cSldViewPr>
      <p:cViewPr>
        <p:scale>
          <a:sx n="100" d="100"/>
          <a:sy n="100" d="100"/>
        </p:scale>
        <p:origin x="-300"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1"/>
            <a:ext cx="2946400" cy="496888"/>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 2"/>
          <p:cNvSpPr>
            <a:spLocks noGrp="1"/>
          </p:cNvSpPr>
          <p:nvPr>
            <p:ph type="dt" idx="1"/>
          </p:nvPr>
        </p:nvSpPr>
        <p:spPr>
          <a:xfrm>
            <a:off x="3849688" y="1"/>
            <a:ext cx="2946400" cy="496888"/>
          </a:xfrm>
          <a:prstGeom prst="rect">
            <a:avLst/>
          </a:prstGeom>
        </p:spPr>
        <p:txBody>
          <a:bodyPr vert="horz" lIns="91433" tIns="45717" rIns="91433" bIns="45717" rtlCol="0"/>
          <a:lstStyle>
            <a:lvl1pPr algn="r">
              <a:defRPr sz="1200"/>
            </a:lvl1pPr>
          </a:lstStyle>
          <a:p>
            <a:fld id="{AF3A79DD-1E62-49F2-9BB7-90E8821FFE87}" type="datetimeFigureOut">
              <a:rPr kumimoji="1" lang="ja-JP" altLang="en-US" smtClean="0"/>
              <a:pPr/>
              <a:t>2014/2/5</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 4"/>
          <p:cNvSpPr>
            <a:spLocks noGrp="1"/>
          </p:cNvSpPr>
          <p:nvPr>
            <p:ph type="body" sz="quarter" idx="3"/>
          </p:nvPr>
        </p:nvSpPr>
        <p:spPr>
          <a:xfrm>
            <a:off x="679451" y="4714876"/>
            <a:ext cx="5438775" cy="4467225"/>
          </a:xfrm>
          <a:prstGeom prst="rect">
            <a:avLst/>
          </a:prstGeom>
        </p:spPr>
        <p:txBody>
          <a:bodyPr vert="horz" lIns="91433" tIns="45717" rIns="91433" bIns="45717"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164"/>
            <a:ext cx="2946400" cy="49688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49688" y="9428164"/>
            <a:ext cx="2946400" cy="496887"/>
          </a:xfrm>
          <a:prstGeom prst="rect">
            <a:avLst/>
          </a:prstGeom>
        </p:spPr>
        <p:txBody>
          <a:bodyPr vert="horz" lIns="91433" tIns="45717" rIns="91433" bIns="45717" rtlCol="0" anchor="b"/>
          <a:lstStyle>
            <a:lvl1pPr algn="r">
              <a:defRPr sz="1200"/>
            </a:lvl1pPr>
          </a:lstStyle>
          <a:p>
            <a:fld id="{9E8DC0B9-1241-4E10-8202-CD8230783703}"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9E8DC0B9-1241-4E10-8202-CD8230783703}" type="slidenum">
              <a:rPr kumimoji="1" lang="ja-JP" altLang="en-US" smtClean="0"/>
              <a:pPr/>
              <a:t>5</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 name="正方形/長方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正方形/長方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正方形/長方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正方形/長方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正方形/長方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角丸四角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角丸四角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正方形/長方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a:xfrm>
            <a:off x="6705600" y="4206240"/>
            <a:ext cx="960120" cy="457200"/>
          </a:xfrm>
        </p:spPr>
        <p:txBody>
          <a:bodyPr/>
          <a:lstStyle/>
          <a:p>
            <a:fld id="{D526302D-D433-4F14-AD3E-3F6189150376}" type="datetimeFigureOut">
              <a:rPr kumimoji="1" lang="ja-JP" altLang="en-US" smtClean="0"/>
              <a:pPr/>
              <a:t>2014/2/5</a:t>
            </a:fld>
            <a:endParaRPr kumimoji="1" lang="ja-JP" altLang="en-US"/>
          </a:p>
        </p:txBody>
      </p:sp>
      <p:sp>
        <p:nvSpPr>
          <p:cNvPr id="17" name="フッター プレースホルダ 16"/>
          <p:cNvSpPr>
            <a:spLocks noGrp="1"/>
          </p:cNvSpPr>
          <p:nvPr>
            <p:ph type="ftr" sz="quarter" idx="11"/>
          </p:nvPr>
        </p:nvSpPr>
        <p:spPr>
          <a:xfrm>
            <a:off x="5410200" y="4205288"/>
            <a:ext cx="1295400" cy="457200"/>
          </a:xfrm>
        </p:spPr>
        <p:txBody>
          <a:bodyPr/>
          <a:lstStyle/>
          <a:p>
            <a:endParaRPr kumimoji="1" lang="ja-JP" altLang="en-US"/>
          </a:p>
        </p:txBody>
      </p:sp>
      <p:sp>
        <p:nvSpPr>
          <p:cNvPr id="29" name="スライド番号プレースホルダ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526302D-D433-4F14-AD3E-3F6189150376}" type="datetimeFigureOut">
              <a:rPr kumimoji="1" lang="ja-JP" altLang="en-US" smtClean="0"/>
              <a:pPr/>
              <a:t>2014/2/5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43000"/>
            <a:ext cx="1905000" cy="5486400"/>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143000"/>
            <a:ext cx="6248400" cy="5486400"/>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526302D-D433-4F14-AD3E-3F6189150376}" type="datetimeFigureOut">
              <a:rPr kumimoji="1" lang="ja-JP" altLang="en-US" smtClean="0"/>
              <a:pPr/>
              <a:t>2014/2/5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526302D-D433-4F14-AD3E-3F6189150376}" type="datetimeFigureOut">
              <a:rPr kumimoji="1" lang="ja-JP" altLang="en-US" smtClean="0"/>
              <a:pPr/>
              <a:t>2014/2/5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p>
            <a:fld id="{D526302D-D433-4F14-AD3E-3F6189150376}" type="datetimeFigureOut">
              <a:rPr kumimoji="1" lang="ja-JP" altLang="en-US" smtClean="0"/>
              <a:pPr/>
              <a:t>2014/2/5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D526302D-D433-4F14-AD3E-3F6189150376}" type="datetimeFigureOut">
              <a:rPr kumimoji="1" lang="ja-JP" altLang="en-US" smtClean="0"/>
              <a:pPr/>
              <a:t>2014/2/5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143000"/>
            <a:ext cx="8382000" cy="1069848"/>
          </a:xfrm>
        </p:spPr>
        <p:txBody>
          <a:bodyPr anchor="ctr"/>
          <a:lstStyle>
            <a:lvl1pPr>
              <a:defRPr sz="4000" b="0" i="0" cap="none"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6" name="日付プレースホルダ 25"/>
          <p:cNvSpPr>
            <a:spLocks noGrp="1"/>
          </p:cNvSpPr>
          <p:nvPr>
            <p:ph type="dt" sz="half" idx="10"/>
          </p:nvPr>
        </p:nvSpPr>
        <p:spPr/>
        <p:txBody>
          <a:bodyPr rtlCol="0"/>
          <a:lstStyle/>
          <a:p>
            <a:fld id="{D526302D-D433-4F14-AD3E-3F6189150376}" type="datetimeFigureOut">
              <a:rPr kumimoji="1" lang="ja-JP" altLang="en-US" smtClean="0"/>
              <a:pPr/>
              <a:t>2014/2/5</a:t>
            </a:fld>
            <a:endParaRPr kumimoji="1" lang="ja-JP" altLang="en-US"/>
          </a:p>
        </p:txBody>
      </p:sp>
      <p:sp>
        <p:nvSpPr>
          <p:cNvPr id="27" name="スライド番号プレースホルダ 26"/>
          <p:cNvSpPr>
            <a:spLocks noGrp="1"/>
          </p:cNvSpPr>
          <p:nvPr>
            <p:ph type="sldNum" sz="quarter" idx="11"/>
          </p:nvPr>
        </p:nvSpPr>
        <p:spPr/>
        <p:txBody>
          <a:bodyPr rtlCol="0"/>
          <a:lstStyle/>
          <a:p>
            <a:fld id="{B4CE5EB7-617A-4053-9ECD-4D45985005BD}" type="slidenum">
              <a:rPr kumimoji="1" lang="ja-JP" altLang="en-US" smtClean="0"/>
              <a:pPr/>
              <a:t>&lt;#&gt;</a:t>
            </a:fld>
            <a:endParaRPr kumimoji="1" lang="ja-JP" altLang="en-US"/>
          </a:p>
        </p:txBody>
      </p:sp>
      <p:sp>
        <p:nvSpPr>
          <p:cNvPr id="28" name="フッター プレースホルダ 27"/>
          <p:cNvSpPr>
            <a:spLocks noGrp="1"/>
          </p:cNvSpPr>
          <p:nvPr>
            <p:ph type="ftr" sz="quarter" idx="12"/>
          </p:nvPr>
        </p:nvSpPr>
        <p:spPr/>
        <p:txBody>
          <a:bodyPr rtlCol="0"/>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a:xfrm>
            <a:off x="6583680" y="612648"/>
            <a:ext cx="957264" cy="457200"/>
          </a:xfrm>
        </p:spPr>
        <p:txBody>
          <a:bodyPr/>
          <a:lstStyle/>
          <a:p>
            <a:fld id="{D526302D-D433-4F14-AD3E-3F6189150376}" type="datetimeFigureOut">
              <a:rPr kumimoji="1" lang="ja-JP" altLang="en-US" smtClean="0"/>
              <a:pPr/>
              <a:t>2014/2/5</a:t>
            </a:fld>
            <a:endParaRPr kumimoji="1" lang="ja-JP" altLang="en-US"/>
          </a:p>
        </p:txBody>
      </p:sp>
      <p:sp>
        <p:nvSpPr>
          <p:cNvPr id="4" name="フッター プレースホルダ 3"/>
          <p:cNvSpPr>
            <a:spLocks noGrp="1"/>
          </p:cNvSpPr>
          <p:nvPr>
            <p:ph type="ftr" sz="quarter" idx="11"/>
          </p:nvPr>
        </p:nvSpPr>
        <p:spPr>
          <a:xfrm>
            <a:off x="5257800" y="612648"/>
            <a:ext cx="1325880" cy="457200"/>
          </a:xfrm>
        </p:spPr>
        <p:txBody>
          <a:bodyPr/>
          <a:lstStyle/>
          <a:p>
            <a:endParaRPr kumimoji="1" lang="ja-JP" altLang="en-US"/>
          </a:p>
        </p:txBody>
      </p:sp>
      <p:sp>
        <p:nvSpPr>
          <p:cNvPr id="5" name="スライド番号プレースホルダ 4"/>
          <p:cNvSpPr>
            <a:spLocks noGrp="1"/>
          </p:cNvSpPr>
          <p:nvPr>
            <p:ph type="sldNum" sz="quarter" idx="12"/>
          </p:nvPr>
        </p:nvSpPr>
        <p:spPr>
          <a:xfrm>
            <a:off x="8174736" y="2272"/>
            <a:ext cx="762000" cy="365760"/>
          </a:xfrm>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526302D-D433-4F14-AD3E-3F6189150376}" type="datetimeFigureOut">
              <a:rPr kumimoji="1" lang="ja-JP" altLang="en-US" smtClean="0"/>
              <a:pPr/>
              <a:t>2014/2/5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53496" y="1101970"/>
            <a:ext cx="3383280" cy="877824"/>
          </a:xfrm>
        </p:spPr>
        <p:txBody>
          <a:bodyPr anchor="b"/>
          <a:lstStyle>
            <a:lvl1pPr algn="l">
              <a:buNone/>
              <a:defRPr sz="1800" b="1"/>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D526302D-D433-4F14-AD3E-3F6189150376}" type="datetimeFigureOut">
              <a:rPr kumimoji="1" lang="ja-JP" altLang="en-US" smtClean="0"/>
              <a:pPr/>
              <a:t>2014/2/5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D526302D-D433-4F14-AD3E-3F6189150376}" type="datetimeFigureOut">
              <a:rPr kumimoji="1" lang="ja-JP" altLang="en-US" smtClean="0"/>
              <a:pPr/>
              <a:t>2014/2/5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4CE5EB7-617A-4053-9ECD-4D45985005BD}"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正方形/長方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正方形/長方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正方形/長方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正方形/長方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角丸四角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角丸四角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正方形/長方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正方形/長方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正方形/長方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正方形/長方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正方形/長方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正方形/長方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タイトル プレースホルダ 21"/>
          <p:cNvSpPr>
            <a:spLocks noGrp="1"/>
          </p:cNvSpPr>
          <p:nvPr>
            <p:ph type="title"/>
          </p:nvPr>
        </p:nvSpPr>
        <p:spPr>
          <a:xfrm>
            <a:off x="457200" y="1143000"/>
            <a:ext cx="8229600" cy="1066800"/>
          </a:xfrm>
          <a:prstGeom prst="rect">
            <a:avLst/>
          </a:prstGeom>
        </p:spPr>
        <p:txBody>
          <a:bodyPr vert="horz" anchor="ctr">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526302D-D433-4F14-AD3E-3F6189150376}" type="datetimeFigureOut">
              <a:rPr kumimoji="1" lang="ja-JP" altLang="en-US" smtClean="0"/>
              <a:pPr/>
              <a:t>2014/2/5</a:t>
            </a:fld>
            <a:endParaRPr kumimoji="1" lang="ja-JP" altLang="en-US"/>
          </a:p>
        </p:txBody>
      </p:sp>
      <p:sp>
        <p:nvSpPr>
          <p:cNvPr id="3" name="フッター プレースホルダ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kumimoji="1" lang="ja-JP" altLang="en-US"/>
          </a:p>
        </p:txBody>
      </p:sp>
      <p:sp>
        <p:nvSpPr>
          <p:cNvPr id="23" name="スライド番号プレースホルダ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4CE5EB7-617A-4053-9ECD-4D45985005BD}"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6.jpeg"/><Relationship Id="rId3" Type="http://schemas.openxmlformats.org/officeDocument/2006/relationships/image" Target="../media/image25.jpeg"/><Relationship Id="rId7" Type="http://schemas.openxmlformats.org/officeDocument/2006/relationships/image" Target="../media/image54.jpeg"/><Relationship Id="rId12" Type="http://schemas.openxmlformats.org/officeDocument/2006/relationships/image" Target="../media/image55.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21.jpeg"/><Relationship Id="rId5" Type="http://schemas.openxmlformats.org/officeDocument/2006/relationships/image" Target="../media/image51.jpeg"/><Relationship Id="rId10" Type="http://schemas.openxmlformats.org/officeDocument/2006/relationships/image" Target="../media/image19.jpeg"/><Relationship Id="rId4" Type="http://schemas.openxmlformats.org/officeDocument/2006/relationships/image" Target="../media/image48.jpe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0.jpeg"/><Relationship Id="rId5" Type="http://schemas.openxmlformats.org/officeDocument/2006/relationships/oleObject" Target="../embeddings/oleObject1.bin"/><Relationship Id="rId10" Type="http://schemas.openxmlformats.org/officeDocument/2006/relationships/image" Target="../media/image64.jpeg"/><Relationship Id="rId4" Type="http://schemas.openxmlformats.org/officeDocument/2006/relationships/image" Target="../media/image59.jpeg"/><Relationship Id="rId9" Type="http://schemas.openxmlformats.org/officeDocument/2006/relationships/image" Target="../media/image63.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wmf"/><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wmf"/><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wmf"/><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7200" y="2132856"/>
            <a:ext cx="8458200" cy="1470025"/>
          </a:xfrm>
        </p:spPr>
        <p:txBody>
          <a:bodyPr>
            <a:normAutofit/>
          </a:bodyPr>
          <a:lstStyle/>
          <a:p>
            <a:r>
              <a:rPr lang="ja-JP" altLang="en-US" sz="3600" dirty="0" smtClean="0">
                <a:latin typeface="+mn-ea"/>
                <a:ea typeface="+mn-ea"/>
              </a:rPr>
              <a:t>岐阜県１００万人美少女プロジェクト</a:t>
            </a:r>
            <a:r>
              <a:rPr lang="en-US" altLang="ja-JP" sz="3600" dirty="0" smtClean="0">
                <a:latin typeface="+mn-ea"/>
                <a:ea typeface="+mn-ea"/>
              </a:rPr>
              <a:t/>
            </a:r>
            <a:br>
              <a:rPr lang="en-US" altLang="ja-JP" sz="3600" dirty="0" smtClean="0">
                <a:latin typeface="+mn-ea"/>
                <a:ea typeface="+mn-ea"/>
              </a:rPr>
            </a:br>
            <a:r>
              <a:rPr lang="ja-JP" altLang="en-US" sz="3600" dirty="0" smtClean="0">
                <a:latin typeface="+mn-ea"/>
                <a:ea typeface="+mn-ea"/>
              </a:rPr>
              <a:t>　　　　　　　　　　　　</a:t>
            </a:r>
            <a:r>
              <a:rPr lang="en-US" altLang="ja-JP" sz="3600" dirty="0" smtClean="0">
                <a:latin typeface="+mn-ea"/>
                <a:ea typeface="+mn-ea"/>
              </a:rPr>
              <a:t>since2014</a:t>
            </a:r>
            <a:endParaRPr kumimoji="1" lang="ja-JP" altLang="en-US" sz="3600" dirty="0">
              <a:latin typeface="+mn-ea"/>
              <a:ea typeface="+mn-ea"/>
            </a:endParaRPr>
          </a:p>
        </p:txBody>
      </p:sp>
      <p:sp>
        <p:nvSpPr>
          <p:cNvPr id="3" name="サブタイトル 2"/>
          <p:cNvSpPr>
            <a:spLocks noGrp="1"/>
          </p:cNvSpPr>
          <p:nvPr>
            <p:ph type="subTitle" idx="1"/>
          </p:nvPr>
        </p:nvSpPr>
        <p:spPr/>
        <p:txBody>
          <a:bodyPr>
            <a:normAutofit/>
          </a:bodyPr>
          <a:lstStyle/>
          <a:p>
            <a:r>
              <a:rPr kumimoji="1" lang="ja-JP" altLang="en-US" sz="2400" dirty="0" smtClean="0"/>
              <a:t>株式会社</a:t>
            </a:r>
            <a:r>
              <a:rPr kumimoji="1" lang="en-US" altLang="ja-JP" sz="2400" dirty="0" smtClean="0"/>
              <a:t>AI</a:t>
            </a:r>
            <a:r>
              <a:rPr kumimoji="1" lang="ja-JP" altLang="en-US" sz="2400" dirty="0" smtClean="0"/>
              <a:t>リクエスト</a:t>
            </a:r>
            <a:endParaRPr kumimoji="1" lang="en-US" altLang="ja-JP" sz="2400" dirty="0" smtClean="0"/>
          </a:p>
          <a:p>
            <a:r>
              <a:rPr lang="ja-JP" altLang="en-US" sz="2400" dirty="0" smtClean="0"/>
              <a:t>岐阜美少女図鑑編集部</a:t>
            </a:r>
            <a:endParaRPr lang="en-US" altLang="ja-JP" sz="2400" dirty="0" smtClean="0"/>
          </a:p>
          <a:p>
            <a:r>
              <a:rPr kumimoji="1" lang="ja-JP" altLang="en-US" sz="2400" dirty="0" smtClean="0"/>
              <a:t>代表：池内 良次</a:t>
            </a:r>
            <a:endParaRPr kumimoji="1" lang="ja-JP" altLang="en-US" sz="2400" dirty="0"/>
          </a:p>
        </p:txBody>
      </p:sp>
      <p:sp>
        <p:nvSpPr>
          <p:cNvPr id="4" name="テキスト ボックス 3"/>
          <p:cNvSpPr txBox="1"/>
          <p:nvPr/>
        </p:nvSpPr>
        <p:spPr>
          <a:xfrm>
            <a:off x="7596336" y="6237312"/>
            <a:ext cx="1058303" cy="369332"/>
          </a:xfrm>
          <a:prstGeom prst="rect">
            <a:avLst/>
          </a:prstGeom>
          <a:noFill/>
        </p:spPr>
        <p:txBody>
          <a:bodyPr wrap="none" rtlCol="0">
            <a:spAutoFit/>
          </a:bodyPr>
          <a:lstStyle/>
          <a:p>
            <a:r>
              <a:rPr kumimoji="1" lang="en-US" altLang="ja-JP" dirty="0" smtClean="0"/>
              <a:t>2014.2.5</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692696"/>
            <a:ext cx="8229600" cy="1066800"/>
          </a:xfrm>
        </p:spPr>
        <p:txBody>
          <a:bodyPr>
            <a:normAutofit/>
          </a:bodyPr>
          <a:lstStyle/>
          <a:p>
            <a:r>
              <a:rPr lang="ja-JP" altLang="en-US" sz="2800" dirty="0" smtClean="0">
                <a:latin typeface="ＤＦＰ太丸ゴシック体" pitchFamily="50" charset="-128"/>
                <a:ea typeface="ＤＦＰ太丸ゴシック体" pitchFamily="50" charset="-128"/>
              </a:rPr>
              <a:t>　岐阜</a:t>
            </a:r>
            <a:r>
              <a:rPr lang="ja-JP" altLang="en-US" sz="2800" dirty="0">
                <a:latin typeface="ＤＦＰ太丸ゴシック体" pitchFamily="50" charset="-128"/>
                <a:ea typeface="ＤＦＰ太丸ゴシック体" pitchFamily="50" charset="-128"/>
              </a:rPr>
              <a:t>エフエム</a:t>
            </a:r>
            <a:r>
              <a:rPr lang="en-US" altLang="ja-JP" sz="2800" dirty="0">
                <a:latin typeface="ＤＦＰ太丸ゴシック体" pitchFamily="50" charset="-128"/>
                <a:ea typeface="ＤＦＰ太丸ゴシック体" pitchFamily="50" charset="-128"/>
              </a:rPr>
              <a:t>『</a:t>
            </a:r>
            <a:r>
              <a:rPr lang="ja-JP" altLang="en-US" sz="2800" dirty="0">
                <a:latin typeface="ＤＦＰ太丸ゴシック体" pitchFamily="50" charset="-128"/>
                <a:ea typeface="ＤＦＰ太丸ゴシック体" pitchFamily="50" charset="-128"/>
              </a:rPr>
              <a:t>岐阜美少女図鑑</a:t>
            </a:r>
            <a:r>
              <a:rPr lang="en-US" altLang="ja-JP" sz="2800" dirty="0">
                <a:latin typeface="ＤＦＰ太丸ゴシック体" pitchFamily="50" charset="-128"/>
                <a:ea typeface="ＤＦＰ太丸ゴシック体" pitchFamily="50" charset="-128"/>
              </a:rPr>
              <a:t>+』</a:t>
            </a:r>
            <a:r>
              <a:rPr lang="ja-JP" altLang="en-US" sz="2800" dirty="0">
                <a:latin typeface="ＤＦＰ太丸ゴシック体" pitchFamily="50" charset="-128"/>
                <a:ea typeface="ＤＦＰ太丸ゴシック体" pitchFamily="50" charset="-128"/>
              </a:rPr>
              <a:t>特別</a:t>
            </a:r>
            <a:r>
              <a:rPr lang="ja-JP" altLang="en-US" sz="2800" dirty="0" smtClean="0">
                <a:latin typeface="ＤＦＰ太丸ゴシック体" pitchFamily="50" charset="-128"/>
                <a:ea typeface="ＤＦＰ太丸ゴシック体" pitchFamily="50" charset="-128"/>
              </a:rPr>
              <a:t>協賛</a:t>
            </a:r>
            <a:endParaRPr kumimoji="1" lang="ja-JP" altLang="en-US" sz="28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p:txBody>
          <a:bodyPr>
            <a:normAutofit/>
          </a:bodyPr>
          <a:lstStyle/>
          <a:p>
            <a:r>
              <a:rPr kumimoji="1" lang="en-US" altLang="ja-JP" sz="1600" dirty="0" smtClean="0">
                <a:solidFill>
                  <a:srgbClr val="FF0000"/>
                </a:solidFill>
                <a:latin typeface="メイリオ" pitchFamily="50" charset="-128"/>
                <a:ea typeface="メイリオ" pitchFamily="50" charset="-128"/>
                <a:cs typeface="メイリオ" pitchFamily="50" charset="-128"/>
              </a:rPr>
              <a:t>2010</a:t>
            </a:r>
            <a:r>
              <a:rPr kumimoji="1" lang="ja-JP" altLang="en-US" sz="1600" dirty="0" smtClean="0">
                <a:solidFill>
                  <a:srgbClr val="FF0000"/>
                </a:solidFill>
                <a:latin typeface="メイリオ" pitchFamily="50" charset="-128"/>
                <a:ea typeface="メイリオ" pitchFamily="50" charset="-128"/>
                <a:cs typeface="メイリオ" pitchFamily="50" charset="-128"/>
              </a:rPr>
              <a:t>年</a:t>
            </a:r>
            <a:r>
              <a:rPr kumimoji="1" lang="en-US" altLang="ja-JP" sz="1600" dirty="0" smtClean="0">
                <a:solidFill>
                  <a:srgbClr val="FF0000"/>
                </a:solidFill>
                <a:latin typeface="メイリオ" pitchFamily="50" charset="-128"/>
                <a:ea typeface="メイリオ" pitchFamily="50" charset="-128"/>
                <a:cs typeface="メイリオ" pitchFamily="50" charset="-128"/>
              </a:rPr>
              <a:t>7</a:t>
            </a:r>
            <a:r>
              <a:rPr kumimoji="1" lang="ja-JP" altLang="en-US" sz="1600" dirty="0" smtClean="0">
                <a:solidFill>
                  <a:srgbClr val="FF0000"/>
                </a:solidFill>
                <a:latin typeface="メイリオ" pitchFamily="50" charset="-128"/>
                <a:ea typeface="メイリオ" pitchFamily="50" charset="-128"/>
                <a:cs typeface="メイリオ" pitchFamily="50" charset="-128"/>
              </a:rPr>
              <a:t>月より岐阜エフエムにて（毎週日曜日：</a:t>
            </a:r>
            <a:r>
              <a:rPr kumimoji="1" lang="en-US" altLang="ja-JP" sz="1600" dirty="0" smtClean="0">
                <a:solidFill>
                  <a:srgbClr val="FF0000"/>
                </a:solidFill>
                <a:latin typeface="メイリオ" pitchFamily="50" charset="-128"/>
                <a:ea typeface="メイリオ" pitchFamily="50" charset="-128"/>
                <a:cs typeface="メイリオ" pitchFamily="50" charset="-128"/>
              </a:rPr>
              <a:t>20</a:t>
            </a:r>
            <a:r>
              <a:rPr kumimoji="1" lang="ja-JP" altLang="en-US" sz="1600" dirty="0" smtClean="0">
                <a:solidFill>
                  <a:srgbClr val="FF0000"/>
                </a:solidFill>
                <a:latin typeface="メイリオ" pitchFamily="50" charset="-128"/>
                <a:ea typeface="メイリオ" pitchFamily="50" charset="-128"/>
                <a:cs typeface="メイリオ" pitchFamily="50" charset="-128"/>
              </a:rPr>
              <a:t>時～</a:t>
            </a:r>
            <a:r>
              <a:rPr kumimoji="1" lang="en-US" altLang="ja-JP" sz="1600" dirty="0" smtClean="0">
                <a:solidFill>
                  <a:srgbClr val="FF0000"/>
                </a:solidFill>
                <a:latin typeface="メイリオ" pitchFamily="50" charset="-128"/>
                <a:ea typeface="メイリオ" pitchFamily="50" charset="-128"/>
                <a:cs typeface="メイリオ" pitchFamily="50" charset="-128"/>
              </a:rPr>
              <a:t>20</a:t>
            </a:r>
            <a:r>
              <a:rPr kumimoji="1" lang="ja-JP" altLang="en-US" sz="1600" dirty="0" smtClean="0">
                <a:solidFill>
                  <a:srgbClr val="FF0000"/>
                </a:solidFill>
                <a:latin typeface="メイリオ" pitchFamily="50" charset="-128"/>
                <a:ea typeface="メイリオ" pitchFamily="50" charset="-128"/>
                <a:cs typeface="メイリオ" pitchFamily="50" charset="-128"/>
              </a:rPr>
              <a:t>時</a:t>
            </a:r>
            <a:r>
              <a:rPr kumimoji="1" lang="en-US" altLang="ja-JP" sz="1600" dirty="0" smtClean="0">
                <a:solidFill>
                  <a:srgbClr val="FF0000"/>
                </a:solidFill>
                <a:latin typeface="メイリオ" pitchFamily="50" charset="-128"/>
                <a:ea typeface="メイリオ" pitchFamily="50" charset="-128"/>
                <a:cs typeface="メイリオ" pitchFamily="50" charset="-128"/>
              </a:rPr>
              <a:t>30</a:t>
            </a:r>
            <a:r>
              <a:rPr kumimoji="1" lang="ja-JP" altLang="en-US" sz="1600" dirty="0" smtClean="0">
                <a:solidFill>
                  <a:srgbClr val="FF0000"/>
                </a:solidFill>
                <a:latin typeface="メイリオ" pitchFamily="50" charset="-128"/>
                <a:ea typeface="メイリオ" pitchFamily="50" charset="-128"/>
                <a:cs typeface="メイリオ" pitchFamily="50" charset="-128"/>
              </a:rPr>
              <a:t>分）放送しております</a:t>
            </a:r>
            <a:r>
              <a:rPr kumimoji="1" lang="en-US" altLang="ja-JP" sz="1600" dirty="0" smtClean="0">
                <a:solidFill>
                  <a:srgbClr val="FF0000"/>
                </a:solidFill>
                <a:latin typeface="メイリオ" pitchFamily="50" charset="-128"/>
                <a:ea typeface="メイリオ" pitchFamily="50" charset="-128"/>
                <a:cs typeface="メイリオ" pitchFamily="50" charset="-128"/>
              </a:rPr>
              <a:t>『</a:t>
            </a:r>
            <a:r>
              <a:rPr kumimoji="1" lang="ja-JP" altLang="en-US" sz="1600" dirty="0" smtClean="0">
                <a:solidFill>
                  <a:srgbClr val="FF0000"/>
                </a:solidFill>
                <a:latin typeface="メイリオ" pitchFamily="50" charset="-128"/>
                <a:ea typeface="メイリオ" pitchFamily="50" charset="-128"/>
                <a:cs typeface="メイリオ" pitchFamily="50" charset="-128"/>
              </a:rPr>
              <a:t>岐阜美少女図鑑</a:t>
            </a:r>
            <a:r>
              <a:rPr kumimoji="1" lang="en-US" altLang="ja-JP" sz="1600" dirty="0" smtClean="0">
                <a:solidFill>
                  <a:srgbClr val="FF0000"/>
                </a:solidFill>
                <a:latin typeface="メイリオ" pitchFamily="50" charset="-128"/>
                <a:ea typeface="メイリオ" pitchFamily="50" charset="-128"/>
                <a:cs typeface="メイリオ" pitchFamily="50" charset="-128"/>
              </a:rPr>
              <a:t>+</a:t>
            </a:r>
            <a:r>
              <a:rPr kumimoji="1" lang="ja-JP" altLang="en-US" sz="1600" dirty="0" smtClean="0">
                <a:solidFill>
                  <a:srgbClr val="FF0000"/>
                </a:solidFill>
                <a:latin typeface="メイリオ" pitchFamily="50" charset="-128"/>
                <a:ea typeface="メイリオ" pitchFamily="50" charset="-128"/>
                <a:cs typeface="メイリオ" pitchFamily="50" charset="-128"/>
              </a:rPr>
              <a:t>（プラス）</a:t>
            </a:r>
            <a:r>
              <a:rPr kumimoji="1" lang="en-US" altLang="ja-JP" sz="1600" dirty="0" smtClean="0">
                <a:solidFill>
                  <a:srgbClr val="FF0000"/>
                </a:solidFill>
                <a:latin typeface="メイリオ" pitchFamily="50" charset="-128"/>
                <a:ea typeface="メイリオ" pitchFamily="50" charset="-128"/>
                <a:cs typeface="メイリオ" pitchFamily="50" charset="-128"/>
              </a:rPr>
              <a:t>』</a:t>
            </a:r>
            <a:r>
              <a:rPr lang="ja-JP" altLang="en-US" sz="1600" dirty="0" smtClean="0">
                <a:solidFill>
                  <a:srgbClr val="FF0000"/>
                </a:solidFill>
                <a:latin typeface="メイリオ" pitchFamily="50" charset="-128"/>
                <a:ea typeface="メイリオ" pitchFamily="50" charset="-128"/>
                <a:cs typeface="メイリオ" pitchFamily="50" charset="-128"/>
              </a:rPr>
              <a:t>参加企業様にはこちらの特別協賛スポンサーとなっていただきます。</a:t>
            </a:r>
            <a:endParaRPr lang="en-US" altLang="ja-JP" sz="1600" dirty="0" smtClean="0">
              <a:solidFill>
                <a:srgbClr val="FF0000"/>
              </a:solidFill>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番組の内容は、</a:t>
            </a:r>
            <a:r>
              <a:rPr lang="en-US" altLang="ja-JP" sz="1400" dirty="0" smtClean="0">
                <a:latin typeface="メイリオ" pitchFamily="50" charset="-128"/>
                <a:ea typeface="メイリオ" pitchFamily="50" charset="-128"/>
                <a:cs typeface="メイリオ" pitchFamily="50" charset="-128"/>
              </a:rPr>
              <a:t>4</a:t>
            </a:r>
            <a:r>
              <a:rPr lang="ja-JP" altLang="en-US" sz="1400" dirty="0" smtClean="0">
                <a:latin typeface="メイリオ" pitchFamily="50" charset="-128"/>
                <a:ea typeface="メイリオ" pitchFamily="50" charset="-128"/>
                <a:cs typeface="メイリオ" pitchFamily="50" charset="-128"/>
              </a:rPr>
              <a:t>月よりリニューアルを行い、従来の岐阜美少女図鑑モデル主体のものから、地元で活躍する女性を毎回ゲストに迎え、その活動を応援する企画を主体として考えております。</a:t>
            </a:r>
            <a:endParaRPr lang="en-US" altLang="ja-JP" sz="1400" dirty="0" smtClean="0">
              <a:latin typeface="メイリオ" pitchFamily="50" charset="-128"/>
              <a:ea typeface="メイリオ" pitchFamily="50" charset="-128"/>
              <a:cs typeface="メイリオ" pitchFamily="50" charset="-128"/>
            </a:endParaRPr>
          </a:p>
          <a:p>
            <a:r>
              <a:rPr kumimoji="1" lang="ja-JP" altLang="en-US" sz="1400" dirty="0">
                <a:latin typeface="メイリオ" pitchFamily="50" charset="-128"/>
                <a:ea typeface="メイリオ" pitchFamily="50" charset="-128"/>
                <a:cs typeface="メイリオ" pitchFamily="50" charset="-128"/>
              </a:rPr>
              <a:t>こちら</a:t>
            </a:r>
            <a:r>
              <a:rPr kumimoji="1" lang="ja-JP" altLang="en-US" sz="1400" dirty="0" smtClean="0">
                <a:latin typeface="メイリオ" pitchFamily="50" charset="-128"/>
                <a:ea typeface="メイリオ" pitchFamily="50" charset="-128"/>
                <a:cs typeface="メイリオ" pitchFamily="50" charset="-128"/>
              </a:rPr>
              <a:t>の番組に協賛いただくことで、地元の女性を応援する企業としてのイメージ付けを担えればと考えております。</a:t>
            </a:r>
            <a:endParaRPr kumimoji="1" lang="en-US" altLang="ja-JP" sz="1400" dirty="0" smtClean="0">
              <a:latin typeface="メイリオ" pitchFamily="50" charset="-128"/>
              <a:ea typeface="メイリオ" pitchFamily="50" charset="-128"/>
              <a:cs typeface="メイリオ" pitchFamily="50" charset="-128"/>
            </a:endParaRPr>
          </a:p>
          <a:p>
            <a:endParaRPr lang="en-US" altLang="ja-JP" sz="1800" dirty="0" smtClean="0">
              <a:latin typeface="メイリオ" pitchFamily="50" charset="-128"/>
              <a:ea typeface="メイリオ" pitchFamily="50" charset="-128"/>
              <a:cs typeface="メイリオ" pitchFamily="50" charset="-128"/>
            </a:endParaRPr>
          </a:p>
          <a:p>
            <a:endParaRPr lang="en-US" altLang="ja-JP" sz="1800" dirty="0">
              <a:latin typeface="メイリオ" pitchFamily="50" charset="-128"/>
              <a:ea typeface="メイリオ" pitchFamily="50" charset="-128"/>
              <a:cs typeface="メイリオ" pitchFamily="50" charset="-128"/>
            </a:endParaRPr>
          </a:p>
          <a:p>
            <a:endParaRPr kumimoji="1" lang="en-US" altLang="ja-JP" sz="1800" dirty="0" smtClean="0">
              <a:latin typeface="メイリオ" pitchFamily="50" charset="-128"/>
              <a:ea typeface="メイリオ" pitchFamily="50" charset="-128"/>
              <a:cs typeface="メイリオ" pitchFamily="50" charset="-128"/>
            </a:endParaRPr>
          </a:p>
          <a:p>
            <a:r>
              <a:rPr kumimoji="1" lang="ja-JP" altLang="en-US" sz="1800" dirty="0" smtClean="0">
                <a:solidFill>
                  <a:srgbClr val="FF0000"/>
                </a:solidFill>
                <a:latin typeface="メイリオ" pitchFamily="50" charset="-128"/>
                <a:ea typeface="メイリオ" pitchFamily="50" charset="-128"/>
                <a:cs typeface="メイリオ" pitchFamily="50" charset="-128"/>
              </a:rPr>
              <a:t>番組提供コール</a:t>
            </a:r>
            <a:endParaRPr kumimoji="1" lang="en-US" altLang="ja-JP" sz="1800" dirty="0" smtClean="0">
              <a:solidFill>
                <a:srgbClr val="FF0000"/>
              </a:solidFill>
              <a:latin typeface="メイリオ" pitchFamily="50" charset="-128"/>
              <a:ea typeface="メイリオ" pitchFamily="50" charset="-128"/>
              <a:cs typeface="メイリオ" pitchFamily="50" charset="-128"/>
            </a:endParaRPr>
          </a:p>
          <a:p>
            <a:r>
              <a:rPr lang="ja-JP" altLang="en-US" sz="1800" dirty="0" smtClean="0">
                <a:solidFill>
                  <a:srgbClr val="FF0000"/>
                </a:solidFill>
                <a:latin typeface="メイリオ" pitchFamily="50" charset="-128"/>
                <a:ea typeface="メイリオ" pitchFamily="50" charset="-128"/>
                <a:cs typeface="メイリオ" pitchFamily="50" charset="-128"/>
              </a:rPr>
              <a:t>番組内で</a:t>
            </a:r>
            <a:r>
              <a:rPr lang="en-US" altLang="ja-JP" sz="1800" dirty="0" smtClean="0">
                <a:solidFill>
                  <a:srgbClr val="FF0000"/>
                </a:solidFill>
                <a:latin typeface="メイリオ" pitchFamily="50" charset="-128"/>
                <a:ea typeface="メイリオ" pitchFamily="50" charset="-128"/>
                <a:cs typeface="メイリオ" pitchFamily="50" charset="-128"/>
              </a:rPr>
              <a:t>CM</a:t>
            </a:r>
            <a:r>
              <a:rPr lang="ja-JP" altLang="en-US" sz="1800" dirty="0" smtClean="0">
                <a:solidFill>
                  <a:srgbClr val="FF0000"/>
                </a:solidFill>
                <a:latin typeface="メイリオ" pitchFamily="50" charset="-128"/>
                <a:ea typeface="メイリオ" pitchFamily="50" charset="-128"/>
                <a:cs typeface="メイリオ" pitchFamily="50" charset="-128"/>
              </a:rPr>
              <a:t>放送</a:t>
            </a:r>
            <a:endParaRPr kumimoji="1" lang="en-US" altLang="ja-JP" sz="1800" dirty="0" smtClean="0">
              <a:solidFill>
                <a:srgbClr val="FF0000"/>
              </a:solidFill>
              <a:latin typeface="メイリオ" pitchFamily="50" charset="-128"/>
              <a:ea typeface="メイリオ" pitchFamily="50" charset="-128"/>
              <a:cs typeface="メイリオ" pitchFamily="50" charset="-128"/>
            </a:endParaRPr>
          </a:p>
          <a:p>
            <a:r>
              <a:rPr kumimoji="1" lang="ja-JP" altLang="en-US" sz="1800" dirty="0" smtClean="0">
                <a:solidFill>
                  <a:srgbClr val="FF0000"/>
                </a:solidFill>
                <a:latin typeface="メイリオ" pitchFamily="50" charset="-128"/>
                <a:ea typeface="メイリオ" pitchFamily="50" charset="-128"/>
                <a:cs typeface="メイリオ" pitchFamily="50" charset="-128"/>
              </a:rPr>
              <a:t>番組提供</a:t>
            </a:r>
            <a:r>
              <a:rPr kumimoji="1" lang="en-US" altLang="ja-JP" sz="1800" dirty="0" smtClean="0">
                <a:solidFill>
                  <a:srgbClr val="FF0000"/>
                </a:solidFill>
                <a:latin typeface="メイリオ" pitchFamily="50" charset="-128"/>
                <a:ea typeface="メイリオ" pitchFamily="50" charset="-128"/>
                <a:cs typeface="メイリオ" pitchFamily="50" charset="-128"/>
              </a:rPr>
              <a:t>CM20</a:t>
            </a:r>
            <a:r>
              <a:rPr kumimoji="1" lang="ja-JP" altLang="en-US" sz="1800" dirty="0" smtClean="0">
                <a:solidFill>
                  <a:srgbClr val="FF0000"/>
                </a:solidFill>
                <a:latin typeface="メイリオ" pitchFamily="50" charset="-128"/>
                <a:ea typeface="メイリオ" pitchFamily="50" charset="-128"/>
                <a:cs typeface="メイリオ" pitchFamily="50" charset="-128"/>
              </a:rPr>
              <a:t>秒　</a:t>
            </a:r>
            <a:r>
              <a:rPr kumimoji="1" lang="en-US" altLang="ja-JP" sz="1800" dirty="0" smtClean="0">
                <a:solidFill>
                  <a:srgbClr val="FF0000"/>
                </a:solidFill>
                <a:latin typeface="メイリオ" pitchFamily="50" charset="-128"/>
                <a:ea typeface="メイリオ" pitchFamily="50" charset="-128"/>
                <a:cs typeface="メイリオ" pitchFamily="50" charset="-128"/>
              </a:rPr>
              <a:t>1</a:t>
            </a:r>
            <a:r>
              <a:rPr kumimoji="1" lang="ja-JP" altLang="en-US" sz="1800" dirty="0" smtClean="0">
                <a:solidFill>
                  <a:srgbClr val="FF0000"/>
                </a:solidFill>
                <a:latin typeface="メイリオ" pitchFamily="50" charset="-128"/>
                <a:ea typeface="メイリオ" pitchFamily="50" charset="-128"/>
                <a:cs typeface="メイリオ" pitchFamily="50" charset="-128"/>
              </a:rPr>
              <a:t>本制作費含む</a:t>
            </a:r>
            <a:endParaRPr kumimoji="1" lang="en-US" altLang="ja-JP" sz="1800" dirty="0" smtClean="0">
              <a:solidFill>
                <a:srgbClr val="FF0000"/>
              </a:solidFill>
              <a:latin typeface="メイリオ" pitchFamily="50" charset="-128"/>
              <a:ea typeface="メイリオ" pitchFamily="50" charset="-128"/>
              <a:cs typeface="メイリオ" pitchFamily="50" charset="-128"/>
            </a:endParaRPr>
          </a:p>
          <a:p>
            <a:endParaRPr lang="en-US" altLang="ja-JP" sz="1800" dirty="0">
              <a:latin typeface="メイリオ" pitchFamily="50" charset="-128"/>
              <a:ea typeface="メイリオ" pitchFamily="50" charset="-128"/>
              <a:cs typeface="メイリオ" pitchFamily="50" charset="-128"/>
            </a:endParaRPr>
          </a:p>
          <a:p>
            <a:endParaRPr kumimoji="1" lang="en-US" altLang="ja-JP" sz="1800" dirty="0" smtClean="0">
              <a:latin typeface="メイリオ" pitchFamily="50" charset="-128"/>
              <a:ea typeface="メイリオ" pitchFamily="50" charset="-128"/>
              <a:cs typeface="メイリオ" pitchFamily="50" charset="-128"/>
            </a:endParaRPr>
          </a:p>
          <a:p>
            <a:endParaRPr kumimoji="1" lang="ja-JP" altLang="en-US" sz="1800" dirty="0">
              <a:latin typeface="メイリオ" pitchFamily="50" charset="-128"/>
              <a:ea typeface="メイリオ" pitchFamily="50" charset="-128"/>
              <a:cs typeface="メイリオ" pitchFamily="50" charset="-128"/>
            </a:endParaRPr>
          </a:p>
        </p:txBody>
      </p:sp>
      <p:sp>
        <p:nvSpPr>
          <p:cNvPr id="4" name="テキスト ボックス 3"/>
          <p:cNvSpPr txBox="1"/>
          <p:nvPr/>
        </p:nvSpPr>
        <p:spPr>
          <a:xfrm>
            <a:off x="467544" y="5877272"/>
            <a:ext cx="8136904" cy="707886"/>
          </a:xfrm>
          <a:prstGeom prst="rect">
            <a:avLst/>
          </a:prstGeom>
          <a:noFill/>
        </p:spPr>
        <p:txBody>
          <a:bodyPr wrap="square" rtlCol="0">
            <a:spAutoFit/>
          </a:bodyPr>
          <a:lstStyle/>
          <a:p>
            <a:r>
              <a:rPr lang="ja-JP" alt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rPr>
              <a:t>・スポンサー企業様の中で活躍する女性スタッフにゲストとして番組に出演いただくことも可能です。推薦モデルの出演ももちろん可能。</a:t>
            </a:r>
            <a:endParaRPr kumimoji="1" lang="ja-JP" alt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endParaRPr>
          </a:p>
        </p:txBody>
      </p:sp>
      <p:pic>
        <p:nvPicPr>
          <p:cNvPr id="5" name="Picture 10" descr="12789153810"/>
          <p:cNvPicPr>
            <a:picLocks noChangeAspect="1" noChangeArrowheads="1"/>
          </p:cNvPicPr>
          <p:nvPr/>
        </p:nvPicPr>
        <p:blipFill>
          <a:blip r:embed="rId2" cstate="print"/>
          <a:srcRect/>
          <a:stretch>
            <a:fillRect/>
          </a:stretch>
        </p:blipFill>
        <p:spPr bwMode="auto">
          <a:xfrm>
            <a:off x="6300192" y="4213068"/>
            <a:ext cx="1944216" cy="1376171"/>
          </a:xfrm>
          <a:prstGeom prst="rect">
            <a:avLst/>
          </a:prstGeom>
          <a:noFill/>
        </p:spPr>
      </p:pic>
      <p:sp>
        <p:nvSpPr>
          <p:cNvPr id="7" name="テキスト ボックス 6"/>
          <p:cNvSpPr txBox="1"/>
          <p:nvPr/>
        </p:nvSpPr>
        <p:spPr>
          <a:xfrm>
            <a:off x="251520" y="4293096"/>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pic>
        <p:nvPicPr>
          <p:cNvPr id="9" name="Picture 4" descr="523801_271889582928622_1124822691_n"/>
          <p:cNvPicPr>
            <a:picLocks noChangeAspect="1" noChangeArrowheads="1"/>
          </p:cNvPicPr>
          <p:nvPr/>
        </p:nvPicPr>
        <p:blipFill>
          <a:blip r:embed="rId3" cstate="print"/>
          <a:srcRect/>
          <a:stretch>
            <a:fillRect/>
          </a:stretch>
        </p:blipFill>
        <p:spPr bwMode="auto">
          <a:xfrm>
            <a:off x="4283968" y="4221088"/>
            <a:ext cx="1871662" cy="1195388"/>
          </a:xfrm>
          <a:prstGeom prst="rect">
            <a:avLst/>
          </a:prstGeom>
          <a:noFill/>
          <a:ln w="9525">
            <a:noFill/>
            <a:miter lim="800000"/>
            <a:headEnd/>
            <a:tailEnd/>
          </a:ln>
        </p:spPr>
      </p:pic>
      <p:sp>
        <p:nvSpPr>
          <p:cNvPr id="11" name="テキスト ボックス 10"/>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特典④</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7678" t="14765" r="9338" b="7989"/>
          <a:stretch>
            <a:fillRect/>
          </a:stretch>
        </p:blipFill>
        <p:spPr bwMode="auto">
          <a:xfrm>
            <a:off x="5868144" y="3284984"/>
            <a:ext cx="2610805" cy="1944216"/>
          </a:xfrm>
          <a:prstGeom prst="rect">
            <a:avLst/>
          </a:prstGeom>
          <a:noFill/>
          <a:ln w="9525">
            <a:solidFill>
              <a:srgbClr val="FF0000"/>
            </a:solidFill>
            <a:miter lim="800000"/>
            <a:headEnd/>
            <a:tailEnd/>
          </a:ln>
        </p:spPr>
      </p:pic>
      <p:pic>
        <p:nvPicPr>
          <p:cNvPr id="4" name="Picture 5" descr="banaanのコピー"/>
          <p:cNvPicPr>
            <a:picLocks noChangeAspect="1" noChangeArrowheads="1"/>
          </p:cNvPicPr>
          <p:nvPr/>
        </p:nvPicPr>
        <p:blipFill>
          <a:blip r:embed="rId3" cstate="print"/>
          <a:srcRect/>
          <a:stretch>
            <a:fillRect/>
          </a:stretch>
        </p:blipFill>
        <p:spPr bwMode="auto">
          <a:xfrm>
            <a:off x="323528" y="3501008"/>
            <a:ext cx="4320480" cy="1974113"/>
          </a:xfrm>
          <a:prstGeom prst="rect">
            <a:avLst/>
          </a:prstGeom>
          <a:noFill/>
        </p:spPr>
      </p:pic>
      <p:sp>
        <p:nvSpPr>
          <p:cNvPr id="10" name="爆発 1 9"/>
          <p:cNvSpPr/>
          <p:nvPr/>
        </p:nvSpPr>
        <p:spPr>
          <a:xfrm>
            <a:off x="6156176" y="2636912"/>
            <a:ext cx="2987824" cy="1368152"/>
          </a:xfrm>
          <a:prstGeom prst="irregularSeal1">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smtClean="0">
                <a:solidFill>
                  <a:srgbClr val="FF0000"/>
                </a:solidFill>
              </a:rPr>
              <a:t>5,000/</a:t>
            </a:r>
            <a:r>
              <a:rPr kumimoji="1" lang="ja-JP" altLang="en-US" sz="2400" b="1" dirty="0" smtClean="0">
                <a:solidFill>
                  <a:srgbClr val="FF0000"/>
                </a:solidFill>
              </a:rPr>
              <a:t>日</a:t>
            </a:r>
            <a:endParaRPr kumimoji="1" lang="en-US" altLang="ja-JP" sz="2400" b="1" dirty="0" smtClean="0">
              <a:solidFill>
                <a:srgbClr val="FF0000"/>
              </a:solidFill>
            </a:endParaRPr>
          </a:p>
          <a:p>
            <a:pPr algn="ctr"/>
            <a:r>
              <a:rPr kumimoji="1" lang="ja-JP" altLang="en-US" sz="1600" b="1" dirty="0" smtClean="0">
                <a:solidFill>
                  <a:srgbClr val="FF0000"/>
                </a:solidFill>
              </a:rPr>
              <a:t>アクセス</a:t>
            </a:r>
            <a:r>
              <a:rPr kumimoji="1" lang="en-US" altLang="ja-JP" sz="1600" b="1" dirty="0" smtClean="0">
                <a:solidFill>
                  <a:srgbClr val="FF0000"/>
                </a:solidFill>
              </a:rPr>
              <a:t>OVER</a:t>
            </a:r>
            <a:endParaRPr kumimoji="1" lang="ja-JP" altLang="en-US" sz="1600" b="1" dirty="0">
              <a:solidFill>
                <a:srgbClr val="FF0000"/>
              </a:solidFill>
            </a:endParaRPr>
          </a:p>
        </p:txBody>
      </p:sp>
      <p:sp>
        <p:nvSpPr>
          <p:cNvPr id="2" name="タイトル 1"/>
          <p:cNvSpPr>
            <a:spLocks noGrp="1"/>
          </p:cNvSpPr>
          <p:nvPr>
            <p:ph type="title"/>
          </p:nvPr>
        </p:nvSpPr>
        <p:spPr>
          <a:xfrm>
            <a:off x="467544" y="548680"/>
            <a:ext cx="8229600" cy="1066800"/>
          </a:xfrm>
        </p:spPr>
        <p:txBody>
          <a:bodyPr>
            <a:normAutofit/>
          </a:bodyPr>
          <a:lstStyle/>
          <a:p>
            <a:pPr algn="l"/>
            <a:r>
              <a:rPr lang="ja-JP" altLang="en-US" sz="3200" dirty="0" smtClean="0">
                <a:latin typeface="ＤＦＰ太丸ゴシック体" pitchFamily="50" charset="-128"/>
                <a:ea typeface="ＤＦＰ太丸ゴシック体" pitchFamily="50" charset="-128"/>
              </a:rPr>
              <a:t>　岐阜美少女図鑑</a:t>
            </a:r>
            <a:r>
              <a:rPr lang="en-US" altLang="ja-JP" sz="3200" dirty="0" smtClean="0">
                <a:latin typeface="ＤＦＰ太丸ゴシック体" pitchFamily="50" charset="-128"/>
                <a:ea typeface="ＤＦＰ太丸ゴシック体" pitchFamily="50" charset="-128"/>
              </a:rPr>
              <a:t>HP</a:t>
            </a:r>
            <a:r>
              <a:rPr lang="ja-JP" altLang="en-US" sz="3200" dirty="0" smtClean="0">
                <a:latin typeface="ＤＦＰ太丸ゴシック体" pitchFamily="50" charset="-128"/>
                <a:ea typeface="ＤＦＰ太丸ゴシック体" pitchFamily="50" charset="-128"/>
              </a:rPr>
              <a:t>タイアップ</a:t>
            </a:r>
            <a:endParaRPr kumimoji="1" lang="ja-JP" altLang="en-US" sz="32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a:xfrm>
            <a:off x="457200" y="1600201"/>
            <a:ext cx="8229600" cy="1828800"/>
          </a:xfrm>
        </p:spPr>
        <p:txBody>
          <a:bodyPr>
            <a:normAutofit/>
          </a:bodyPr>
          <a:lstStyle/>
          <a:p>
            <a:r>
              <a:rPr kumimoji="1" lang="ja-JP" altLang="en-US" sz="1400" dirty="0" smtClean="0">
                <a:latin typeface="メイリオ" pitchFamily="50" charset="-128"/>
                <a:ea typeface="メイリオ" pitchFamily="50" charset="-128"/>
                <a:cs typeface="メイリオ" pitchFamily="50" charset="-128"/>
              </a:rPr>
              <a:t>現在、岐阜美少女図鑑</a:t>
            </a:r>
            <a:r>
              <a:rPr kumimoji="1" lang="en-US" altLang="ja-JP" sz="1400" dirty="0" smtClean="0">
                <a:latin typeface="メイリオ" pitchFamily="50" charset="-128"/>
                <a:ea typeface="メイリオ" pitchFamily="50" charset="-128"/>
                <a:cs typeface="メイリオ" pitchFamily="50" charset="-128"/>
              </a:rPr>
              <a:t>HP</a:t>
            </a:r>
            <a:r>
              <a:rPr kumimoji="1" lang="ja-JP" altLang="en-US" sz="1400" dirty="0" smtClean="0">
                <a:latin typeface="メイリオ" pitchFamily="50" charset="-128"/>
                <a:ea typeface="メイリオ" pitchFamily="50" charset="-128"/>
                <a:cs typeface="メイリオ" pitchFamily="50" charset="-128"/>
              </a:rPr>
              <a:t>は、毎週更新を行い、モデルブログにおいては、曜日変わりで毎日更新されております。</a:t>
            </a:r>
            <a:endParaRPr kumimoji="1"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その結果、毎月</a:t>
            </a:r>
            <a:r>
              <a:rPr lang="en-US" altLang="ja-JP" sz="1400" dirty="0" smtClean="0">
                <a:latin typeface="メイリオ" pitchFamily="50" charset="-128"/>
                <a:ea typeface="メイリオ" pitchFamily="50" charset="-128"/>
                <a:cs typeface="メイリオ" pitchFamily="50" charset="-128"/>
              </a:rPr>
              <a:t>10</a:t>
            </a:r>
            <a:r>
              <a:rPr lang="ja-JP" altLang="en-US" sz="1400" dirty="0" smtClean="0">
                <a:latin typeface="メイリオ" pitchFamily="50" charset="-128"/>
                <a:ea typeface="メイリオ" pitchFamily="50" charset="-128"/>
                <a:cs typeface="メイリオ" pitchFamily="50" charset="-128"/>
              </a:rPr>
              <a:t>万を超えるアクセスをいただいております。</a:t>
            </a:r>
            <a:endParaRPr lang="en-US" altLang="ja-JP" sz="1400" dirty="0" smtClean="0">
              <a:latin typeface="メイリオ" pitchFamily="50" charset="-128"/>
              <a:ea typeface="メイリオ" pitchFamily="50" charset="-128"/>
              <a:cs typeface="メイリオ" pitchFamily="50" charset="-128"/>
            </a:endParaRPr>
          </a:p>
          <a:p>
            <a:r>
              <a:rPr kumimoji="1" lang="ja-JP" altLang="en-US" sz="1400" dirty="0">
                <a:latin typeface="メイリオ" pitchFamily="50" charset="-128"/>
                <a:ea typeface="メイリオ" pitchFamily="50" charset="-128"/>
                <a:cs typeface="メイリオ" pitchFamily="50" charset="-128"/>
              </a:rPr>
              <a:t>こちら</a:t>
            </a:r>
            <a:r>
              <a:rPr kumimoji="1" lang="ja-JP" altLang="en-US" sz="1400" dirty="0" smtClean="0">
                <a:latin typeface="メイリオ" pitchFamily="50" charset="-128"/>
                <a:ea typeface="メイリオ" pitchFamily="50" charset="-128"/>
                <a:cs typeface="メイリオ" pitchFamily="50" charset="-128"/>
              </a:rPr>
              <a:t>の</a:t>
            </a:r>
            <a:r>
              <a:rPr kumimoji="1" lang="en-US" altLang="ja-JP" sz="1400" dirty="0" smtClean="0">
                <a:latin typeface="メイリオ" pitchFamily="50" charset="-128"/>
                <a:ea typeface="メイリオ" pitchFamily="50" charset="-128"/>
                <a:cs typeface="メイリオ" pitchFamily="50" charset="-128"/>
              </a:rPr>
              <a:t>HP</a:t>
            </a:r>
            <a:r>
              <a:rPr kumimoji="1" lang="ja-JP" altLang="en-US" sz="1400" dirty="0" smtClean="0">
                <a:latin typeface="メイリオ" pitchFamily="50" charset="-128"/>
                <a:ea typeface="メイリオ" pitchFamily="50" charset="-128"/>
                <a:cs typeface="メイリオ" pitchFamily="50" charset="-128"/>
              </a:rPr>
              <a:t>に弊社のバナー広告を掲載させていただきます。こちらから御社</a:t>
            </a:r>
            <a:r>
              <a:rPr kumimoji="1" lang="en-US" altLang="ja-JP" sz="1400" dirty="0" smtClean="0">
                <a:latin typeface="メイリオ" pitchFamily="50" charset="-128"/>
                <a:ea typeface="メイリオ" pitchFamily="50" charset="-128"/>
                <a:cs typeface="メイリオ" pitchFamily="50" charset="-128"/>
              </a:rPr>
              <a:t>HP</a:t>
            </a:r>
            <a:r>
              <a:rPr kumimoji="1" lang="ja-JP" altLang="en-US" sz="1400" dirty="0" smtClean="0">
                <a:latin typeface="メイリオ" pitchFamily="50" charset="-128"/>
                <a:ea typeface="メイリオ" pitchFamily="50" charset="-128"/>
                <a:cs typeface="メイリオ" pitchFamily="50" charset="-128"/>
              </a:rPr>
              <a:t>へリンクすることにより、アクセス数の増加は、もちろんのこと、新たなる顧客獲得へとつなげていただければと考えております。</a:t>
            </a:r>
            <a:endParaRPr kumimoji="1" lang="ja-JP" altLang="en-US" sz="1400" dirty="0">
              <a:latin typeface="メイリオ" pitchFamily="50" charset="-128"/>
              <a:ea typeface="メイリオ" pitchFamily="50" charset="-128"/>
              <a:cs typeface="メイリオ" pitchFamily="50" charset="-128"/>
            </a:endParaRPr>
          </a:p>
        </p:txBody>
      </p:sp>
      <p:pic>
        <p:nvPicPr>
          <p:cNvPr id="5" name="Picture 4" descr="66"/>
          <p:cNvPicPr>
            <a:picLocks noChangeAspect="1" noChangeArrowheads="1"/>
          </p:cNvPicPr>
          <p:nvPr/>
        </p:nvPicPr>
        <p:blipFill>
          <a:blip r:embed="rId4" cstate="print"/>
          <a:srcRect/>
          <a:stretch>
            <a:fillRect/>
          </a:stretch>
        </p:blipFill>
        <p:spPr bwMode="auto">
          <a:xfrm>
            <a:off x="4211960" y="3140968"/>
            <a:ext cx="1587950" cy="2016224"/>
          </a:xfrm>
          <a:prstGeom prst="rect">
            <a:avLst/>
          </a:prstGeom>
          <a:noFill/>
          <a:ln w="9525">
            <a:solidFill>
              <a:srgbClr val="0000FF"/>
            </a:solidFill>
            <a:miter lim="800000"/>
            <a:headEnd/>
            <a:tailEnd/>
          </a:ln>
        </p:spPr>
      </p:pic>
      <p:sp>
        <p:nvSpPr>
          <p:cNvPr id="7" name="Text Box 8"/>
          <p:cNvSpPr txBox="1">
            <a:spLocks noChangeArrowheads="1"/>
          </p:cNvSpPr>
          <p:nvPr/>
        </p:nvSpPr>
        <p:spPr bwMode="auto">
          <a:xfrm>
            <a:off x="5796136" y="5229200"/>
            <a:ext cx="2339102" cy="307777"/>
          </a:xfrm>
          <a:prstGeom prst="rect">
            <a:avLst/>
          </a:prstGeom>
          <a:noFill/>
          <a:ln w="9525">
            <a:noFill/>
            <a:miter lim="800000"/>
            <a:headEnd/>
            <a:tailEnd/>
          </a:ln>
          <a:effectLst/>
        </p:spPr>
        <p:txBody>
          <a:bodyPr wrap="none">
            <a:spAutoFit/>
          </a:bodyPr>
          <a:lstStyle/>
          <a:p>
            <a:r>
              <a:rPr lang="ja-JP" altLang="en-US" sz="1400" dirty="0" smtClean="0">
                <a:ea typeface="メイリオ" pitchFamily="50" charset="-128"/>
                <a:cs typeface="メイリオ" pitchFamily="50" charset="-128"/>
              </a:rPr>
              <a:t>モデルブログ（毎日更新）</a:t>
            </a:r>
            <a:endParaRPr lang="ja-JP" altLang="en-US" sz="1400" dirty="0">
              <a:ea typeface="メイリオ" pitchFamily="50" charset="-128"/>
              <a:cs typeface="メイリオ" pitchFamily="50" charset="-128"/>
            </a:endParaRPr>
          </a:p>
        </p:txBody>
      </p:sp>
      <p:sp>
        <p:nvSpPr>
          <p:cNvPr id="8" name="Text Box 9"/>
          <p:cNvSpPr txBox="1">
            <a:spLocks noChangeArrowheads="1"/>
          </p:cNvSpPr>
          <p:nvPr/>
        </p:nvSpPr>
        <p:spPr bwMode="auto">
          <a:xfrm>
            <a:off x="251520" y="3193231"/>
            <a:ext cx="3129383" cy="307777"/>
          </a:xfrm>
          <a:prstGeom prst="rect">
            <a:avLst/>
          </a:prstGeom>
          <a:noFill/>
          <a:ln w="9525">
            <a:noFill/>
            <a:miter lim="800000"/>
            <a:headEnd/>
            <a:tailEnd/>
          </a:ln>
          <a:effectLst/>
        </p:spPr>
        <p:txBody>
          <a:bodyPr wrap="none">
            <a:spAutoFit/>
          </a:bodyPr>
          <a:lstStyle/>
          <a:p>
            <a:r>
              <a:rPr lang="ja-JP" altLang="en-US" sz="1400" dirty="0">
                <a:ea typeface="メイリオ" pitchFamily="50" charset="-128"/>
                <a:cs typeface="メイリオ" pitchFamily="50" charset="-128"/>
              </a:rPr>
              <a:t>岐阜美少女図鑑</a:t>
            </a:r>
            <a:r>
              <a:rPr lang="en-US" altLang="ja-JP" sz="1400" dirty="0" smtClean="0">
                <a:ea typeface="メイリオ" pitchFamily="50" charset="-128"/>
                <a:cs typeface="メイリオ" pitchFamily="50" charset="-128"/>
              </a:rPr>
              <a:t>HP</a:t>
            </a:r>
            <a:r>
              <a:rPr lang="ja-JP" altLang="en-US" sz="1400" dirty="0">
                <a:ea typeface="メイリオ" pitchFamily="50" charset="-128"/>
                <a:cs typeface="メイリオ" pitchFamily="50" charset="-128"/>
              </a:rPr>
              <a:t>（</a:t>
            </a:r>
            <a:r>
              <a:rPr lang="en-US" altLang="ja-JP" sz="1400" dirty="0" smtClean="0">
                <a:ea typeface="メイリオ" pitchFamily="50" charset="-128"/>
                <a:cs typeface="メイリオ" pitchFamily="50" charset="-128"/>
              </a:rPr>
              <a:t>3</a:t>
            </a:r>
            <a:r>
              <a:rPr lang="ja-JP" altLang="en-US" sz="1400" dirty="0" smtClean="0">
                <a:ea typeface="メイリオ" pitchFamily="50" charset="-128"/>
                <a:cs typeface="メイリオ" pitchFamily="50" charset="-128"/>
              </a:rPr>
              <a:t>日に</a:t>
            </a:r>
            <a:r>
              <a:rPr lang="en-US" altLang="ja-JP" sz="1400" dirty="0" smtClean="0">
                <a:ea typeface="メイリオ" pitchFamily="50" charset="-128"/>
                <a:cs typeface="メイリオ" pitchFamily="50" charset="-128"/>
              </a:rPr>
              <a:t>1</a:t>
            </a:r>
            <a:r>
              <a:rPr lang="ja-JP" altLang="en-US" sz="1400" dirty="0" smtClean="0">
                <a:ea typeface="メイリオ" pitchFamily="50" charset="-128"/>
                <a:cs typeface="メイリオ" pitchFamily="50" charset="-128"/>
              </a:rPr>
              <a:t>回更新）</a:t>
            </a:r>
            <a:endParaRPr lang="en-US" altLang="ja-JP" sz="1400" dirty="0">
              <a:ea typeface="メイリオ" pitchFamily="50" charset="-128"/>
              <a:cs typeface="メイリオ" pitchFamily="50" charset="-128"/>
            </a:endParaRPr>
          </a:p>
        </p:txBody>
      </p:sp>
      <p:sp>
        <p:nvSpPr>
          <p:cNvPr id="12" name="テキスト ボックス 11"/>
          <p:cNvSpPr txBox="1"/>
          <p:nvPr/>
        </p:nvSpPr>
        <p:spPr>
          <a:xfrm>
            <a:off x="395536" y="6197242"/>
            <a:ext cx="8208912" cy="461665"/>
          </a:xfrm>
          <a:prstGeom prst="rect">
            <a:avLst/>
          </a:prstGeom>
          <a:noFill/>
        </p:spPr>
        <p:txBody>
          <a:bodyPr wrap="square" rtlCol="0">
            <a:spAutoFit/>
          </a:bodyPr>
          <a:lstStyle/>
          <a:p>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期間中、ＨＰにてバナー広告を掲載させていただきます。</a:t>
            </a:r>
            <a:endParaRPr kumimoji="1" lang="ja-JP"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endParaRPr>
          </a:p>
        </p:txBody>
      </p:sp>
      <p:sp>
        <p:nvSpPr>
          <p:cNvPr id="13" name="正方形/長方形 12"/>
          <p:cNvSpPr/>
          <p:nvPr/>
        </p:nvSpPr>
        <p:spPr>
          <a:xfrm>
            <a:off x="323528" y="5085184"/>
            <a:ext cx="1584176" cy="2160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40946" y="5703639"/>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15" name="テキスト ボックス 14"/>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特典⑤</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2696"/>
            <a:ext cx="8229600" cy="1066800"/>
          </a:xfrm>
        </p:spPr>
        <p:txBody>
          <a:bodyPr>
            <a:normAutofit/>
          </a:bodyPr>
          <a:lstStyle/>
          <a:p>
            <a:r>
              <a:rPr lang="ja-JP" altLang="en-US" sz="3200" dirty="0" smtClean="0">
                <a:latin typeface="ＤＦＰ太丸ゴシック体" pitchFamily="50" charset="-128"/>
                <a:ea typeface="ＤＦＰ太丸ゴシック体" pitchFamily="50" charset="-128"/>
              </a:rPr>
              <a:t>　夏祭りうちわ制作＆美少女モデル配布</a:t>
            </a:r>
            <a:endParaRPr kumimoji="1" lang="ja-JP" altLang="en-US" sz="32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a:xfrm>
            <a:off x="457200" y="1600201"/>
            <a:ext cx="8229600" cy="3701008"/>
          </a:xfrm>
        </p:spPr>
        <p:txBody>
          <a:bodyPr>
            <a:normAutofit/>
          </a:bodyPr>
          <a:lstStyle/>
          <a:p>
            <a:r>
              <a:rPr lang="ja-JP" altLang="en-US" sz="1800" dirty="0" smtClean="0">
                <a:latin typeface="メイリオ" pitchFamily="50" charset="-128"/>
                <a:ea typeface="メイリオ" pitchFamily="50" charset="-128"/>
                <a:cs typeface="メイリオ" pitchFamily="50" charset="-128"/>
              </a:rPr>
              <a:t>地元の岐阜美少女図鑑モデルが、企業様と岐阜美少女図鑑モデルのコラボレーションしたうちわを花火大会などの来場のお客様に配布を行います。</a:t>
            </a:r>
            <a:endParaRPr lang="en-US" altLang="ja-JP" sz="1800" dirty="0" smtClean="0">
              <a:latin typeface="メイリオ" pitchFamily="50" charset="-128"/>
              <a:ea typeface="メイリオ" pitchFamily="50" charset="-128"/>
              <a:cs typeface="メイリオ" pitchFamily="50" charset="-128"/>
            </a:endParaRPr>
          </a:p>
          <a:p>
            <a:endParaRPr kumimoji="1" lang="en-US" altLang="ja-JP" sz="1800" dirty="0">
              <a:latin typeface="メイリオ" pitchFamily="50" charset="-128"/>
              <a:ea typeface="メイリオ" pitchFamily="50" charset="-128"/>
              <a:cs typeface="メイリオ" pitchFamily="50" charset="-128"/>
            </a:endParaRPr>
          </a:p>
        </p:txBody>
      </p:sp>
      <p:sp>
        <p:nvSpPr>
          <p:cNvPr id="4" name="テキスト ボックス 3"/>
          <p:cNvSpPr txBox="1"/>
          <p:nvPr/>
        </p:nvSpPr>
        <p:spPr>
          <a:xfrm>
            <a:off x="683568" y="2276872"/>
            <a:ext cx="7848872" cy="954107"/>
          </a:xfrm>
          <a:prstGeom prst="rect">
            <a:avLst/>
          </a:prstGeom>
          <a:noFill/>
        </p:spPr>
        <p:txBody>
          <a:bodyPr wrap="square" rtlCol="0">
            <a:spAutoFit/>
          </a:bodyPr>
          <a:lstStyle/>
          <a:p>
            <a:r>
              <a:rPr lang="ja-JP" altLang="en-US" sz="1400" dirty="0" smtClean="0">
                <a:solidFill>
                  <a:srgbClr val="FF0000"/>
                </a:solidFill>
              </a:rPr>
              <a:t>・岐阜美少女図鑑</a:t>
            </a:r>
            <a:r>
              <a:rPr lang="en-US" altLang="ja-JP" sz="1400" dirty="0" smtClean="0">
                <a:solidFill>
                  <a:srgbClr val="FF0000"/>
                </a:solidFill>
              </a:rPr>
              <a:t>VOL.11</a:t>
            </a:r>
            <a:r>
              <a:rPr lang="ja-JP" altLang="en-US" sz="1400" dirty="0" smtClean="0">
                <a:solidFill>
                  <a:srgbClr val="FF0000"/>
                </a:solidFill>
              </a:rPr>
              <a:t>で制作した広告デザインをベースにうちわを</a:t>
            </a:r>
            <a:r>
              <a:rPr lang="en-US" altLang="ja-JP" sz="1400" dirty="0" smtClean="0">
                <a:solidFill>
                  <a:srgbClr val="FF0000"/>
                </a:solidFill>
              </a:rPr>
              <a:t>500</a:t>
            </a:r>
            <a:r>
              <a:rPr lang="ja-JP" altLang="en-US" sz="1400" dirty="0" smtClean="0">
                <a:solidFill>
                  <a:srgbClr val="FF0000"/>
                </a:solidFill>
              </a:rPr>
              <a:t>本制作させていただきます。（</a:t>
            </a:r>
            <a:r>
              <a:rPr lang="en-US" altLang="ja-JP" sz="1400" dirty="0" smtClean="0">
                <a:solidFill>
                  <a:srgbClr val="FF0000"/>
                </a:solidFill>
              </a:rPr>
              <a:t>500</a:t>
            </a:r>
            <a:r>
              <a:rPr lang="ja-JP" altLang="en-US" sz="1400" dirty="0" smtClean="0">
                <a:solidFill>
                  <a:srgbClr val="FF0000"/>
                </a:solidFill>
              </a:rPr>
              <a:t>本以上応相談）</a:t>
            </a:r>
            <a:endParaRPr lang="en-US" altLang="ja-JP" sz="1400" dirty="0" smtClean="0">
              <a:solidFill>
                <a:srgbClr val="FF0000"/>
              </a:solidFill>
            </a:endParaRPr>
          </a:p>
          <a:p>
            <a:r>
              <a:rPr kumimoji="1" lang="ja-JP" altLang="en-US" sz="1400" dirty="0" smtClean="0">
                <a:solidFill>
                  <a:srgbClr val="FF0000"/>
                </a:solidFill>
              </a:rPr>
              <a:t>・内</a:t>
            </a:r>
            <a:r>
              <a:rPr kumimoji="1" lang="en-US" altLang="ja-JP" sz="1400" dirty="0" smtClean="0">
                <a:solidFill>
                  <a:srgbClr val="FF0000"/>
                </a:solidFill>
              </a:rPr>
              <a:t>200</a:t>
            </a:r>
            <a:r>
              <a:rPr kumimoji="1" lang="ja-JP" altLang="en-US" sz="1400" dirty="0" smtClean="0">
                <a:solidFill>
                  <a:srgbClr val="FF0000"/>
                </a:solidFill>
              </a:rPr>
              <a:t>本を花火大会や、夏祭りイベントにて、岐阜美少女図鑑モデルが配布を行います。</a:t>
            </a:r>
            <a:endParaRPr kumimoji="1" lang="en-US" altLang="ja-JP" sz="1400" dirty="0" smtClean="0">
              <a:solidFill>
                <a:srgbClr val="FF0000"/>
              </a:solidFill>
            </a:endParaRPr>
          </a:p>
          <a:p>
            <a:r>
              <a:rPr lang="ja-JP" altLang="en-US" sz="1400" dirty="0" smtClean="0">
                <a:solidFill>
                  <a:srgbClr val="FF0000"/>
                </a:solidFill>
              </a:rPr>
              <a:t>内</a:t>
            </a:r>
            <a:r>
              <a:rPr lang="en-US" altLang="ja-JP" sz="1400" dirty="0" smtClean="0">
                <a:solidFill>
                  <a:srgbClr val="FF0000"/>
                </a:solidFill>
              </a:rPr>
              <a:t>300</a:t>
            </a:r>
            <a:r>
              <a:rPr lang="ja-JP" altLang="en-US" sz="1400" dirty="0" smtClean="0">
                <a:solidFill>
                  <a:srgbClr val="FF0000"/>
                </a:solidFill>
              </a:rPr>
              <a:t>本は企業様用として納品させていただきます。</a:t>
            </a:r>
            <a:endParaRPr kumimoji="1" lang="ja-JP" altLang="en-US" sz="1400" dirty="0">
              <a:solidFill>
                <a:srgbClr val="FF0000"/>
              </a:solidFill>
            </a:endParaRPr>
          </a:p>
        </p:txBody>
      </p:sp>
      <p:pic>
        <p:nvPicPr>
          <p:cNvPr id="6146" name="Picture 2" descr="D:\Users\user\Desktop\1001672_484277131659402_1254918494_n.jpg"/>
          <p:cNvPicPr>
            <a:picLocks noChangeAspect="1" noChangeArrowheads="1"/>
          </p:cNvPicPr>
          <p:nvPr/>
        </p:nvPicPr>
        <p:blipFill>
          <a:blip r:embed="rId2" cstate="print"/>
          <a:srcRect/>
          <a:stretch>
            <a:fillRect/>
          </a:stretch>
        </p:blipFill>
        <p:spPr bwMode="auto">
          <a:xfrm>
            <a:off x="683568" y="3356992"/>
            <a:ext cx="1296144" cy="1728191"/>
          </a:xfrm>
          <a:prstGeom prst="rect">
            <a:avLst/>
          </a:prstGeom>
          <a:noFill/>
        </p:spPr>
      </p:pic>
      <p:pic>
        <p:nvPicPr>
          <p:cNvPr id="6147" name="Picture 3" descr="D:\Users\user\Desktop\66408_431693603614885_1445712024_n.jpg"/>
          <p:cNvPicPr>
            <a:picLocks noChangeAspect="1" noChangeArrowheads="1"/>
          </p:cNvPicPr>
          <p:nvPr/>
        </p:nvPicPr>
        <p:blipFill>
          <a:blip r:embed="rId3" cstate="print"/>
          <a:srcRect/>
          <a:stretch>
            <a:fillRect/>
          </a:stretch>
        </p:blipFill>
        <p:spPr bwMode="auto">
          <a:xfrm>
            <a:off x="2195736" y="3356992"/>
            <a:ext cx="2376264" cy="1782198"/>
          </a:xfrm>
          <a:prstGeom prst="rect">
            <a:avLst/>
          </a:prstGeom>
          <a:noFill/>
        </p:spPr>
      </p:pic>
      <p:pic>
        <p:nvPicPr>
          <p:cNvPr id="6148" name="Picture 4"/>
          <p:cNvPicPr>
            <a:picLocks noChangeAspect="1" noChangeArrowheads="1"/>
          </p:cNvPicPr>
          <p:nvPr/>
        </p:nvPicPr>
        <p:blipFill>
          <a:blip r:embed="rId4" cstate="print"/>
          <a:srcRect/>
          <a:stretch>
            <a:fillRect/>
          </a:stretch>
        </p:blipFill>
        <p:spPr bwMode="auto">
          <a:xfrm>
            <a:off x="4572000" y="3356992"/>
            <a:ext cx="2342778" cy="1663820"/>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7092280" y="4437112"/>
            <a:ext cx="1553213" cy="1212546"/>
          </a:xfrm>
          <a:prstGeom prst="rect">
            <a:avLst/>
          </a:prstGeom>
          <a:noFill/>
          <a:ln w="9525">
            <a:noFill/>
            <a:miter lim="800000"/>
            <a:headEnd/>
            <a:tailEnd/>
          </a:ln>
        </p:spPr>
      </p:pic>
      <p:pic>
        <p:nvPicPr>
          <p:cNvPr id="6150" name="Picture 6"/>
          <p:cNvPicPr>
            <a:picLocks noChangeAspect="1" noChangeArrowheads="1"/>
          </p:cNvPicPr>
          <p:nvPr/>
        </p:nvPicPr>
        <p:blipFill>
          <a:blip r:embed="rId6" cstate="print"/>
          <a:srcRect/>
          <a:stretch>
            <a:fillRect/>
          </a:stretch>
        </p:blipFill>
        <p:spPr bwMode="auto">
          <a:xfrm>
            <a:off x="7020272" y="3212976"/>
            <a:ext cx="1512168" cy="1211918"/>
          </a:xfrm>
          <a:prstGeom prst="rect">
            <a:avLst/>
          </a:prstGeom>
          <a:noFill/>
          <a:ln w="9525">
            <a:noFill/>
            <a:miter lim="800000"/>
            <a:headEnd/>
            <a:tailEnd/>
          </a:ln>
        </p:spPr>
      </p:pic>
      <p:sp>
        <p:nvSpPr>
          <p:cNvPr id="10" name="テキスト ボックス 9"/>
          <p:cNvSpPr txBox="1"/>
          <p:nvPr/>
        </p:nvSpPr>
        <p:spPr>
          <a:xfrm>
            <a:off x="467544" y="5877272"/>
            <a:ext cx="8208912" cy="830997"/>
          </a:xfrm>
          <a:prstGeom prst="rect">
            <a:avLst/>
          </a:prstGeom>
          <a:noFill/>
        </p:spPr>
        <p:txBody>
          <a:bodyPr wrap="square" rtlCol="0">
            <a:spAutoFit/>
          </a:bodyPr>
          <a:lstStyle/>
          <a:p>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・追加料金なく</a:t>
            </a:r>
            <a:r>
              <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500</a:t>
            </a:r>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本のオリジナルうちわ制作を行います。</a:t>
            </a:r>
            <a:endPar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endParaRPr>
          </a:p>
          <a:p>
            <a:r>
              <a:rPr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また、美少女図鑑モデルは配布を行わせていただきます。</a:t>
            </a:r>
            <a:endParaRPr kumimoji="1" lang="ja-JP"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endParaRPr>
          </a:p>
        </p:txBody>
      </p:sp>
      <p:sp>
        <p:nvSpPr>
          <p:cNvPr id="12" name="テキスト ボックス 11"/>
          <p:cNvSpPr txBox="1"/>
          <p:nvPr/>
        </p:nvSpPr>
        <p:spPr>
          <a:xfrm>
            <a:off x="323528" y="5373216"/>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14" name="テキスト ボックス 13"/>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特典⑥</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2696"/>
            <a:ext cx="8229600" cy="1066800"/>
          </a:xfrm>
        </p:spPr>
        <p:txBody>
          <a:bodyPr>
            <a:normAutofit/>
          </a:bodyPr>
          <a:lstStyle/>
          <a:p>
            <a:r>
              <a:rPr lang="ja-JP" altLang="en-US" sz="3200" dirty="0" smtClean="0">
                <a:latin typeface="ＤＦＰ太丸ゴシック体" pitchFamily="50" charset="-128"/>
                <a:ea typeface="ＤＦＰ太丸ゴシック体" pitchFamily="50" charset="-128"/>
              </a:rPr>
              <a:t>　</a:t>
            </a:r>
            <a:r>
              <a:rPr kumimoji="1" lang="en-US" altLang="ja-JP" sz="3200" dirty="0" smtClean="0">
                <a:latin typeface="ＤＦＰ太丸ゴシック体" pitchFamily="50" charset="-128"/>
                <a:ea typeface="ＤＦＰ太丸ゴシック体" pitchFamily="50" charset="-128"/>
              </a:rPr>
              <a:t>2015</a:t>
            </a:r>
            <a:r>
              <a:rPr kumimoji="1" lang="ja-JP" altLang="en-US" sz="3200" dirty="0" smtClean="0">
                <a:latin typeface="ＤＦＰ太丸ゴシック体" pitchFamily="50" charset="-128"/>
                <a:ea typeface="ＤＦＰ太丸ゴシック体" pitchFamily="50" charset="-128"/>
              </a:rPr>
              <a:t>年オリジナル卓上カレンダー制作</a:t>
            </a:r>
            <a:endParaRPr kumimoji="1" lang="ja-JP" altLang="en-US" sz="32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a:xfrm>
            <a:off x="457200" y="2249424"/>
            <a:ext cx="8229600" cy="1899656"/>
          </a:xfrm>
        </p:spPr>
        <p:txBody>
          <a:bodyPr/>
          <a:lstStyle/>
          <a:p>
            <a:r>
              <a:rPr lang="ja-JP" altLang="en-US" dirty="0" smtClean="0"/>
              <a:t>見積もり待ち</a:t>
            </a:r>
            <a:endParaRPr kumimoji="1" lang="ja-JP" altLang="en-US" dirty="0"/>
          </a:p>
        </p:txBody>
      </p:sp>
      <p:sp>
        <p:nvSpPr>
          <p:cNvPr id="4" name="テキスト ボックス 3"/>
          <p:cNvSpPr txBox="1"/>
          <p:nvPr/>
        </p:nvSpPr>
        <p:spPr>
          <a:xfrm>
            <a:off x="539552" y="4293096"/>
            <a:ext cx="7848872" cy="830997"/>
          </a:xfrm>
          <a:prstGeom prst="rect">
            <a:avLst/>
          </a:prstGeom>
          <a:noFill/>
        </p:spPr>
        <p:txBody>
          <a:bodyPr wrap="square" rtlCol="0">
            <a:spAutoFit/>
          </a:bodyPr>
          <a:lstStyle/>
          <a:p>
            <a:r>
              <a:rPr lang="ja-JP" altLang="en-US" sz="1600" dirty="0" smtClean="0">
                <a:solidFill>
                  <a:srgbClr val="FF0000"/>
                </a:solidFill>
                <a:latin typeface="メイリオ" pitchFamily="50" charset="-128"/>
                <a:ea typeface="メイリオ" pitchFamily="50" charset="-128"/>
                <a:cs typeface="メイリオ" pitchFamily="50" charset="-128"/>
              </a:rPr>
              <a:t>・岐阜美少女図鑑</a:t>
            </a:r>
            <a:r>
              <a:rPr lang="en-US" altLang="ja-JP" sz="1600" dirty="0" smtClean="0">
                <a:solidFill>
                  <a:srgbClr val="FF0000"/>
                </a:solidFill>
                <a:latin typeface="メイリオ" pitchFamily="50" charset="-128"/>
                <a:ea typeface="メイリオ" pitchFamily="50" charset="-128"/>
                <a:cs typeface="メイリオ" pitchFamily="50" charset="-128"/>
              </a:rPr>
              <a:t>VOL.12</a:t>
            </a:r>
            <a:r>
              <a:rPr lang="ja-JP" altLang="en-US" sz="1600" dirty="0" smtClean="0">
                <a:solidFill>
                  <a:srgbClr val="FF0000"/>
                </a:solidFill>
                <a:latin typeface="メイリオ" pitchFamily="50" charset="-128"/>
                <a:ea typeface="メイリオ" pitchFamily="50" charset="-128"/>
                <a:cs typeface="メイリオ" pitchFamily="50" charset="-128"/>
              </a:rPr>
              <a:t>で制作した広告デザインを表紙にした卓上カレンダーを</a:t>
            </a:r>
            <a:r>
              <a:rPr lang="en-US" altLang="ja-JP" sz="1600" dirty="0" smtClean="0">
                <a:solidFill>
                  <a:srgbClr val="FF0000"/>
                </a:solidFill>
                <a:latin typeface="メイリオ" pitchFamily="50" charset="-128"/>
                <a:ea typeface="メイリオ" pitchFamily="50" charset="-128"/>
                <a:cs typeface="メイリオ" pitchFamily="50" charset="-128"/>
              </a:rPr>
              <a:t>500</a:t>
            </a:r>
            <a:r>
              <a:rPr lang="ja-JP" altLang="en-US" sz="1600" dirty="0" smtClean="0">
                <a:solidFill>
                  <a:srgbClr val="FF0000"/>
                </a:solidFill>
                <a:latin typeface="メイリオ" pitchFamily="50" charset="-128"/>
                <a:ea typeface="メイリオ" pitchFamily="50" charset="-128"/>
                <a:cs typeface="メイリオ" pitchFamily="50" charset="-128"/>
              </a:rPr>
              <a:t>個制作させていただきます。（</a:t>
            </a:r>
            <a:r>
              <a:rPr lang="en-US" altLang="ja-JP" sz="1600" dirty="0" smtClean="0">
                <a:solidFill>
                  <a:srgbClr val="FF0000"/>
                </a:solidFill>
                <a:latin typeface="メイリオ" pitchFamily="50" charset="-128"/>
                <a:ea typeface="メイリオ" pitchFamily="50" charset="-128"/>
                <a:cs typeface="メイリオ" pitchFamily="50" charset="-128"/>
              </a:rPr>
              <a:t>500</a:t>
            </a:r>
            <a:r>
              <a:rPr lang="ja-JP" altLang="en-US" sz="1600" dirty="0" smtClean="0">
                <a:solidFill>
                  <a:srgbClr val="FF0000"/>
                </a:solidFill>
                <a:latin typeface="メイリオ" pitchFamily="50" charset="-128"/>
                <a:ea typeface="メイリオ" pitchFamily="50" charset="-128"/>
                <a:cs typeface="メイリオ" pitchFamily="50" charset="-128"/>
              </a:rPr>
              <a:t>個以上応相談）</a:t>
            </a:r>
            <a:endParaRPr lang="en-US" altLang="ja-JP" sz="1600" dirty="0" smtClean="0">
              <a:solidFill>
                <a:srgbClr val="FF0000"/>
              </a:solidFill>
              <a:latin typeface="メイリオ" pitchFamily="50" charset="-128"/>
              <a:ea typeface="メイリオ" pitchFamily="50" charset="-128"/>
              <a:cs typeface="メイリオ" pitchFamily="50" charset="-128"/>
            </a:endParaRPr>
          </a:p>
          <a:p>
            <a:r>
              <a:rPr lang="ja-JP" altLang="en-US" sz="1600" dirty="0" smtClean="0">
                <a:solidFill>
                  <a:srgbClr val="FF0000"/>
                </a:solidFill>
                <a:latin typeface="メイリオ" pitchFamily="50" charset="-128"/>
                <a:ea typeface="メイリオ" pitchFamily="50" charset="-128"/>
                <a:cs typeface="メイリオ" pitchFamily="50" charset="-128"/>
              </a:rPr>
              <a:t>・一部を</a:t>
            </a:r>
            <a:r>
              <a:rPr lang="en-US" altLang="ja-JP" sz="1600" dirty="0" smtClean="0">
                <a:solidFill>
                  <a:srgbClr val="FF0000"/>
                </a:solidFill>
                <a:latin typeface="メイリオ" pitchFamily="50" charset="-128"/>
                <a:ea typeface="メイリオ" pitchFamily="50" charset="-128"/>
                <a:cs typeface="メイリオ" pitchFamily="50" charset="-128"/>
              </a:rPr>
              <a:t>VOL.12</a:t>
            </a:r>
            <a:r>
              <a:rPr lang="ja-JP" altLang="en-US" sz="1600" dirty="0" smtClean="0">
                <a:solidFill>
                  <a:srgbClr val="FF0000"/>
                </a:solidFill>
                <a:latin typeface="メイリオ" pitchFamily="50" charset="-128"/>
                <a:ea typeface="メイリオ" pitchFamily="50" charset="-128"/>
                <a:cs typeface="メイリオ" pitchFamily="50" charset="-128"/>
              </a:rPr>
              <a:t>先行配布イベントにて配布いたします。</a:t>
            </a:r>
            <a:endParaRPr lang="en-US" altLang="ja-JP" sz="1600" dirty="0" smtClean="0">
              <a:solidFill>
                <a:srgbClr val="FF0000"/>
              </a:solidFill>
              <a:latin typeface="メイリオ" pitchFamily="50" charset="-128"/>
              <a:ea typeface="メイリオ" pitchFamily="50" charset="-128"/>
              <a:cs typeface="メイリオ" pitchFamily="50" charset="-128"/>
            </a:endParaRPr>
          </a:p>
        </p:txBody>
      </p:sp>
      <p:sp>
        <p:nvSpPr>
          <p:cNvPr id="5" name="テキスト ボックス 4"/>
          <p:cNvSpPr txBox="1"/>
          <p:nvPr/>
        </p:nvSpPr>
        <p:spPr>
          <a:xfrm>
            <a:off x="251520" y="5301208"/>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6" name="テキスト ボックス 5"/>
          <p:cNvSpPr txBox="1"/>
          <p:nvPr/>
        </p:nvSpPr>
        <p:spPr>
          <a:xfrm>
            <a:off x="144016" y="5877272"/>
            <a:ext cx="8820472" cy="738664"/>
          </a:xfrm>
          <a:prstGeom prst="rect">
            <a:avLst/>
          </a:prstGeom>
          <a:noFill/>
        </p:spPr>
        <p:txBody>
          <a:bodyPr wrap="square" rtlCol="0">
            <a:spAutoFit/>
          </a:bodyPr>
          <a:lstStyle/>
          <a:p>
            <a:r>
              <a:rPr kumimoji="1" lang="ja-JP" altLang="en-US" sz="2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・追加料金なく</a:t>
            </a:r>
            <a:r>
              <a:rPr kumimoji="1" lang="en-US" altLang="ja-JP" sz="2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500</a:t>
            </a:r>
            <a:r>
              <a:rPr kumimoji="1" lang="ja-JP" altLang="en-US" sz="2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個の卓上カレンダー制作を行わせていただきます。</a:t>
            </a:r>
            <a:r>
              <a:rPr lang="ja-JP" altLang="en-US" sz="2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また、一部をイベントにてお客様に配布させていただく事も可能です。</a:t>
            </a:r>
            <a:endParaRPr kumimoji="1" lang="ja-JP" altLang="en-US" sz="2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endParaRPr>
          </a:p>
        </p:txBody>
      </p:sp>
      <p:pic>
        <p:nvPicPr>
          <p:cNvPr id="10241" name="Picture 1" descr="D:\Users\user\Desktop\P1570992.jpg"/>
          <p:cNvPicPr>
            <a:picLocks noChangeAspect="1" noChangeArrowheads="1"/>
          </p:cNvPicPr>
          <p:nvPr/>
        </p:nvPicPr>
        <p:blipFill>
          <a:blip r:embed="rId2" cstate="print"/>
          <a:srcRect/>
          <a:stretch>
            <a:fillRect/>
          </a:stretch>
        </p:blipFill>
        <p:spPr bwMode="auto">
          <a:xfrm>
            <a:off x="467544" y="1700808"/>
            <a:ext cx="4392488" cy="2470775"/>
          </a:xfrm>
          <a:prstGeom prst="rect">
            <a:avLst/>
          </a:prstGeom>
          <a:noFill/>
        </p:spPr>
      </p:pic>
      <p:sp>
        <p:nvSpPr>
          <p:cNvPr id="8" name="テキスト ボックス 7"/>
          <p:cNvSpPr txBox="1"/>
          <p:nvPr/>
        </p:nvSpPr>
        <p:spPr>
          <a:xfrm>
            <a:off x="4932040" y="3068960"/>
            <a:ext cx="2376264" cy="307777"/>
          </a:xfrm>
          <a:prstGeom prst="rect">
            <a:avLst/>
          </a:prstGeom>
          <a:noFill/>
        </p:spPr>
        <p:txBody>
          <a:bodyPr wrap="square" rtlCol="0">
            <a:spAutoFit/>
          </a:bodyPr>
          <a:lstStyle/>
          <a:p>
            <a:r>
              <a:rPr kumimoji="1" lang="en-US" altLang="ja-JP" sz="1400" dirty="0" smtClean="0"/>
              <a:t>※</a:t>
            </a:r>
            <a:r>
              <a:rPr kumimoji="1" lang="ja-JP" altLang="en-US" sz="1400" dirty="0" smtClean="0"/>
              <a:t>画像はサンプルです。</a:t>
            </a:r>
            <a:endParaRPr kumimoji="1" lang="ja-JP" altLang="en-US" sz="1400" dirty="0"/>
          </a:p>
        </p:txBody>
      </p:sp>
      <p:pic>
        <p:nvPicPr>
          <p:cNvPr id="9" name="Picture 4" descr="D:\Users\user\Desktop\100万人美少女プロジェクト2014\gb_P56-57_lq.jpg"/>
          <p:cNvPicPr>
            <a:picLocks noChangeAspect="1" noChangeArrowheads="1"/>
          </p:cNvPicPr>
          <p:nvPr/>
        </p:nvPicPr>
        <p:blipFill>
          <a:blip r:embed="rId3" cstate="print"/>
          <a:srcRect/>
          <a:stretch>
            <a:fillRect/>
          </a:stretch>
        </p:blipFill>
        <p:spPr bwMode="auto">
          <a:xfrm>
            <a:off x="5004048" y="1700808"/>
            <a:ext cx="1748079" cy="1231202"/>
          </a:xfrm>
          <a:prstGeom prst="rect">
            <a:avLst/>
          </a:prstGeom>
          <a:noFill/>
        </p:spPr>
      </p:pic>
      <p:pic>
        <p:nvPicPr>
          <p:cNvPr id="10242" name="Picture 2" descr="F:\vol.9華写\daisy_ol.jpg"/>
          <p:cNvPicPr>
            <a:picLocks noChangeAspect="1" noChangeArrowheads="1"/>
          </p:cNvPicPr>
          <p:nvPr/>
        </p:nvPicPr>
        <p:blipFill>
          <a:blip r:embed="rId4" cstate="print"/>
          <a:srcRect/>
          <a:stretch>
            <a:fillRect/>
          </a:stretch>
        </p:blipFill>
        <p:spPr bwMode="auto">
          <a:xfrm>
            <a:off x="6948264" y="1700808"/>
            <a:ext cx="1656184" cy="1172812"/>
          </a:xfrm>
          <a:prstGeom prst="rect">
            <a:avLst/>
          </a:prstGeom>
          <a:noFill/>
        </p:spPr>
      </p:pic>
      <p:pic>
        <p:nvPicPr>
          <p:cNvPr id="10243" name="Picture 3" descr="F:\vol.9華写\aarya_ol.jpg"/>
          <p:cNvPicPr>
            <a:picLocks noChangeAspect="1" noChangeArrowheads="1"/>
          </p:cNvPicPr>
          <p:nvPr/>
        </p:nvPicPr>
        <p:blipFill>
          <a:blip r:embed="rId5" cstate="print"/>
          <a:srcRect/>
          <a:stretch>
            <a:fillRect/>
          </a:stretch>
        </p:blipFill>
        <p:spPr bwMode="auto">
          <a:xfrm>
            <a:off x="6948264" y="2924944"/>
            <a:ext cx="1630966" cy="1152128"/>
          </a:xfrm>
          <a:prstGeom prst="rect">
            <a:avLst/>
          </a:prstGeom>
          <a:noFill/>
        </p:spPr>
      </p:pic>
      <p:sp>
        <p:nvSpPr>
          <p:cNvPr id="13" name="テキスト ボックス 12"/>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特典⑦</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80728"/>
            <a:ext cx="8579296" cy="1066800"/>
          </a:xfrm>
        </p:spPr>
        <p:txBody>
          <a:bodyPr>
            <a:normAutofit fontScale="90000"/>
          </a:bodyPr>
          <a:lstStyle/>
          <a:p>
            <a:r>
              <a:rPr lang="ja-JP" altLang="en-US" sz="2800" dirty="0" smtClean="0">
                <a:latin typeface="ＤＦＰ太丸ゴシック体" pitchFamily="50" charset="-128"/>
                <a:ea typeface="ＤＦＰ太丸ゴシック体" pitchFamily="50" charset="-128"/>
              </a:rPr>
              <a:t>ケーブルＴＶ</a:t>
            </a:r>
            <a:r>
              <a:rPr lang="en-US" altLang="ja-JP" sz="2800" dirty="0" smtClean="0">
                <a:latin typeface="ＤＦＰ太丸ゴシック体" pitchFamily="50" charset="-128"/>
                <a:ea typeface="ＤＦＰ太丸ゴシック体" pitchFamily="50" charset="-128"/>
              </a:rPr>
              <a:t>CCN『</a:t>
            </a:r>
            <a:r>
              <a:rPr lang="ja-JP" altLang="en-US" sz="2800" dirty="0" smtClean="0">
                <a:latin typeface="ＤＦＰ太丸ゴシック体" pitchFamily="50" charset="-128"/>
                <a:ea typeface="ＤＦＰ太丸ゴシック体" pitchFamily="50" charset="-128"/>
              </a:rPr>
              <a:t>岐阜美少女図鑑</a:t>
            </a:r>
            <a:r>
              <a:rPr lang="en-US" altLang="ja-JP" sz="2800" dirty="0" smtClean="0">
                <a:latin typeface="ＤＦＰ太丸ゴシック体" pitchFamily="50" charset="-128"/>
                <a:ea typeface="ＤＦＰ太丸ゴシック体" pitchFamily="50" charset="-128"/>
              </a:rPr>
              <a:t>+TV』</a:t>
            </a:r>
            <a:r>
              <a:rPr lang="ja-JP" altLang="en-US" sz="2800" dirty="0" smtClean="0">
                <a:latin typeface="ＤＦＰ太丸ゴシック体" pitchFamily="50" charset="-128"/>
                <a:ea typeface="ＤＦＰ太丸ゴシック体" pitchFamily="50" charset="-128"/>
              </a:rPr>
              <a:t>特別協賛</a:t>
            </a:r>
            <a:r>
              <a:rPr lang="ja-JP" altLang="en-US" sz="2000" dirty="0" smtClean="0">
                <a:latin typeface="ＤＦＰ太丸ゴシック体" pitchFamily="50" charset="-128"/>
                <a:ea typeface="ＤＦＰ太丸ゴシック体" pitchFamily="50" charset="-128"/>
              </a:rPr>
              <a:t>（予定）</a:t>
            </a:r>
            <a:r>
              <a:rPr lang="en-US" altLang="ja-JP" sz="2800" dirty="0" smtClean="0">
                <a:latin typeface="ＤＦＰ太丸ゴシック体" pitchFamily="50" charset="-128"/>
                <a:ea typeface="ＤＦＰ太丸ゴシック体" pitchFamily="50" charset="-128"/>
              </a:rPr>
              <a:t/>
            </a:r>
            <a:br>
              <a:rPr lang="en-US" altLang="ja-JP" sz="2800" dirty="0" smtClean="0">
                <a:latin typeface="ＤＦＰ太丸ゴシック体" pitchFamily="50" charset="-128"/>
                <a:ea typeface="ＤＦＰ太丸ゴシック体" pitchFamily="50" charset="-128"/>
              </a:rPr>
            </a:br>
            <a:endParaRPr kumimoji="1" lang="ja-JP" altLang="en-US" sz="28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a:xfrm>
            <a:off x="457200" y="2032248"/>
            <a:ext cx="8229600" cy="2116832"/>
          </a:xfrm>
        </p:spPr>
        <p:txBody>
          <a:bodyPr>
            <a:normAutofit/>
          </a:bodyPr>
          <a:lstStyle/>
          <a:p>
            <a:r>
              <a:rPr kumimoji="1" lang="ja-JP" altLang="en-US" sz="1400" dirty="0" smtClean="0">
                <a:latin typeface="メイリオ" pitchFamily="50" charset="-128"/>
                <a:ea typeface="メイリオ" pitchFamily="50" charset="-128"/>
                <a:cs typeface="メイリオ" pitchFamily="50" charset="-128"/>
              </a:rPr>
              <a:t>ケーブルテレビ</a:t>
            </a:r>
            <a:r>
              <a:rPr kumimoji="1" lang="en-US" altLang="ja-JP" sz="1400" dirty="0" smtClean="0">
                <a:latin typeface="メイリオ" pitchFamily="50" charset="-128"/>
                <a:ea typeface="メイリオ" pitchFamily="50" charset="-128"/>
                <a:cs typeface="メイリオ" pitchFamily="50" charset="-128"/>
              </a:rPr>
              <a:t>CCN</a:t>
            </a:r>
            <a:r>
              <a:rPr kumimoji="1" lang="ja-JP" altLang="en-US" sz="1400" dirty="0" smtClean="0">
                <a:latin typeface="メイリオ" pitchFamily="50" charset="-128"/>
                <a:ea typeface="メイリオ" pitchFamily="50" charset="-128"/>
                <a:cs typeface="メイリオ" pitchFamily="50" charset="-128"/>
              </a:rPr>
              <a:t>にて、現在放送中の</a:t>
            </a:r>
            <a:r>
              <a:rPr kumimoji="1" lang="en-US" altLang="ja-JP" sz="1400" dirty="0" smtClean="0">
                <a:latin typeface="メイリオ" pitchFamily="50" charset="-128"/>
                <a:ea typeface="メイリオ" pitchFamily="50" charset="-128"/>
                <a:cs typeface="メイリオ" pitchFamily="50" charset="-128"/>
              </a:rPr>
              <a:t>『</a:t>
            </a:r>
            <a:r>
              <a:rPr kumimoji="1" lang="ja-JP" altLang="en-US" sz="1400" dirty="0" smtClean="0">
                <a:latin typeface="メイリオ" pitchFamily="50" charset="-128"/>
                <a:ea typeface="メイリオ" pitchFamily="50" charset="-128"/>
                <a:cs typeface="メイリオ" pitchFamily="50" charset="-128"/>
              </a:rPr>
              <a:t>岐阜美少女図鑑</a:t>
            </a:r>
            <a:r>
              <a:rPr kumimoji="1" lang="en-US" altLang="ja-JP" sz="1400" dirty="0" smtClean="0">
                <a:latin typeface="メイリオ" pitchFamily="50" charset="-128"/>
                <a:ea typeface="メイリオ" pitchFamily="50" charset="-128"/>
                <a:cs typeface="メイリオ" pitchFamily="50" charset="-128"/>
              </a:rPr>
              <a:t>+TV』</a:t>
            </a:r>
            <a:r>
              <a:rPr kumimoji="1" lang="ja-JP" altLang="en-US" sz="1400" dirty="0" smtClean="0">
                <a:latin typeface="メイリオ" pitchFamily="50" charset="-128"/>
                <a:ea typeface="メイリオ" pitchFamily="50" charset="-128"/>
                <a:cs typeface="メイリオ" pitchFamily="50" charset="-128"/>
              </a:rPr>
              <a:t>（毎日放送</a:t>
            </a:r>
            <a:r>
              <a:rPr kumimoji="1" lang="en-US" altLang="ja-JP" sz="1400" dirty="0" smtClean="0">
                <a:latin typeface="メイリオ" pitchFamily="50" charset="-128"/>
                <a:ea typeface="メイリオ" pitchFamily="50" charset="-128"/>
                <a:cs typeface="メイリオ" pitchFamily="50" charset="-128"/>
              </a:rPr>
              <a:t>5</a:t>
            </a:r>
            <a:r>
              <a:rPr kumimoji="1" lang="ja-JP" altLang="en-US" sz="1400" dirty="0" smtClean="0">
                <a:latin typeface="メイリオ" pitchFamily="50" charset="-128"/>
                <a:ea typeface="メイリオ" pitchFamily="50" charset="-128"/>
                <a:cs typeface="メイリオ" pitchFamily="50" charset="-128"/>
              </a:rPr>
              <a:t>分</a:t>
            </a:r>
            <a:r>
              <a:rPr kumimoji="1" lang="en-US" altLang="ja-JP" sz="1400" dirty="0" smtClean="0">
                <a:latin typeface="メイリオ" pitchFamily="50" charset="-128"/>
                <a:ea typeface="メイリオ" pitchFamily="50" charset="-128"/>
                <a:cs typeface="メイリオ" pitchFamily="50" charset="-128"/>
              </a:rPr>
              <a:t>×</a:t>
            </a:r>
            <a:r>
              <a:rPr kumimoji="1" lang="ja-JP" altLang="en-US" sz="1400" dirty="0" smtClean="0">
                <a:latin typeface="メイリオ" pitchFamily="50" charset="-128"/>
                <a:ea typeface="メイリオ" pitchFamily="50" charset="-128"/>
                <a:cs typeface="メイリオ" pitchFamily="50" charset="-128"/>
              </a:rPr>
              <a:t>約</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回）において、協賛企業様の特集を期間中</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度入れさせていただけます。</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こちらは、お店や企業様に地元美少女モデルが直接おじゃまして、紹介をさせていただくなどして参加企業様のご紹介を予定しております。期間中（一ヶ月間）のリピート放送となりますので、視聴機会は多くみこまれます。</a:t>
            </a:r>
            <a:endParaRPr kumimoji="1" lang="ja-JP" altLang="en-US" sz="1400" dirty="0">
              <a:latin typeface="メイリオ" pitchFamily="50" charset="-128"/>
              <a:ea typeface="メイリオ" pitchFamily="50" charset="-128"/>
              <a:cs typeface="メイリオ" pitchFamily="50" charset="-128"/>
            </a:endParaRPr>
          </a:p>
        </p:txBody>
      </p:sp>
      <p:pic>
        <p:nvPicPr>
          <p:cNvPr id="5122" name="Picture 2"/>
          <p:cNvPicPr>
            <a:picLocks noChangeAspect="1" noChangeArrowheads="1"/>
          </p:cNvPicPr>
          <p:nvPr/>
        </p:nvPicPr>
        <p:blipFill>
          <a:blip r:embed="rId2" cstate="print"/>
          <a:srcRect t="13746" b="16118"/>
          <a:stretch>
            <a:fillRect/>
          </a:stretch>
        </p:blipFill>
        <p:spPr bwMode="auto">
          <a:xfrm>
            <a:off x="179512" y="3429000"/>
            <a:ext cx="2627784" cy="1474413"/>
          </a:xfrm>
          <a:prstGeom prst="rect">
            <a:avLst/>
          </a:prstGeom>
          <a:noFill/>
          <a:ln w="9525">
            <a:solidFill>
              <a:srgbClr val="FF0000"/>
            </a:solidFill>
            <a:miter lim="800000"/>
            <a:headEnd/>
            <a:tailEnd/>
          </a:ln>
        </p:spPr>
      </p:pic>
      <p:pic>
        <p:nvPicPr>
          <p:cNvPr id="5123" name="Picture 3"/>
          <p:cNvPicPr>
            <a:picLocks noChangeAspect="1" noChangeArrowheads="1"/>
          </p:cNvPicPr>
          <p:nvPr/>
        </p:nvPicPr>
        <p:blipFill>
          <a:blip r:embed="rId3" cstate="print"/>
          <a:srcRect t="15503" b="16856"/>
          <a:stretch>
            <a:fillRect/>
          </a:stretch>
        </p:blipFill>
        <p:spPr bwMode="auto">
          <a:xfrm>
            <a:off x="2987824" y="3429000"/>
            <a:ext cx="2794508" cy="1512168"/>
          </a:xfrm>
          <a:prstGeom prst="rect">
            <a:avLst/>
          </a:prstGeom>
          <a:noFill/>
          <a:ln w="9525">
            <a:solidFill>
              <a:srgbClr val="FF0000"/>
            </a:solidFill>
            <a:miter lim="800000"/>
            <a:headEnd/>
            <a:tailEnd/>
          </a:ln>
        </p:spPr>
      </p:pic>
      <p:pic>
        <p:nvPicPr>
          <p:cNvPr id="5124" name="Picture 4"/>
          <p:cNvPicPr>
            <a:picLocks noChangeAspect="1" noChangeArrowheads="1"/>
          </p:cNvPicPr>
          <p:nvPr/>
        </p:nvPicPr>
        <p:blipFill>
          <a:blip r:embed="rId4" cstate="print"/>
          <a:srcRect t="14844" b="17516"/>
          <a:stretch>
            <a:fillRect/>
          </a:stretch>
        </p:blipFill>
        <p:spPr bwMode="auto">
          <a:xfrm>
            <a:off x="5940152" y="3429000"/>
            <a:ext cx="2664296" cy="1441708"/>
          </a:xfrm>
          <a:prstGeom prst="rect">
            <a:avLst/>
          </a:prstGeom>
          <a:noFill/>
          <a:ln w="9525">
            <a:solidFill>
              <a:srgbClr val="FF0000"/>
            </a:solidFill>
            <a:miter lim="800000"/>
            <a:headEnd/>
            <a:tailEnd/>
          </a:ln>
        </p:spPr>
      </p:pic>
      <p:sp>
        <p:nvSpPr>
          <p:cNvPr id="9" name="テキスト ボックス 8"/>
          <p:cNvSpPr txBox="1"/>
          <p:nvPr/>
        </p:nvSpPr>
        <p:spPr>
          <a:xfrm>
            <a:off x="0" y="5949280"/>
            <a:ext cx="8892480" cy="769441"/>
          </a:xfrm>
          <a:prstGeom prst="rect">
            <a:avLst/>
          </a:prstGeom>
          <a:noFill/>
        </p:spPr>
        <p:txBody>
          <a:bodyPr wrap="square" rtlCol="0">
            <a:spAutoFit/>
          </a:bodyPr>
          <a:lstStyle/>
          <a:p>
            <a:r>
              <a:rPr kumimoji="1" lang="ja-JP" altLang="en-US" sz="2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・期間中の内、１ヶ月間、岐阜美少女図鑑</a:t>
            </a:r>
            <a:r>
              <a:rPr kumimoji="1" lang="en-US" altLang="ja-JP" sz="2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a:t>
            </a:r>
            <a:r>
              <a:rPr kumimoji="1" lang="ja-JP" altLang="en-US" sz="2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rPr>
              <a:t>ＴＶの企画として御社もしくは、テナント様への取材をおこなわせていただきます。</a:t>
            </a:r>
            <a:endParaRPr kumimoji="1" lang="ja-JP" altLang="en-US" sz="2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太丸ゴシック体" pitchFamily="49" charset="-128"/>
              <a:ea typeface="ＤＦ太丸ゴシック体" pitchFamily="49" charset="-128"/>
              <a:cs typeface="メイリオ" pitchFamily="50" charset="-128"/>
            </a:endParaRPr>
          </a:p>
        </p:txBody>
      </p:sp>
      <p:sp>
        <p:nvSpPr>
          <p:cNvPr id="10" name="テキスト ボックス 9"/>
          <p:cNvSpPr txBox="1"/>
          <p:nvPr/>
        </p:nvSpPr>
        <p:spPr>
          <a:xfrm>
            <a:off x="179512" y="5445224"/>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12" name="テキスト ボックス 11"/>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特典⑧</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20688"/>
            <a:ext cx="8229600" cy="1066800"/>
          </a:xfrm>
        </p:spPr>
        <p:txBody>
          <a:bodyPr>
            <a:normAutofit/>
          </a:bodyPr>
          <a:lstStyle/>
          <a:p>
            <a:pPr algn="l"/>
            <a:r>
              <a:rPr lang="ja-JP" altLang="en-US" sz="3200" dirty="0" smtClean="0">
                <a:latin typeface="ＤＦＰ太丸ゴシック体" pitchFamily="50" charset="-128"/>
                <a:ea typeface="ＤＦＰ太丸ゴシック体" pitchFamily="50" charset="-128"/>
              </a:rPr>
              <a:t>　岐阜美少女図鑑演舞隊「華美」協賛</a:t>
            </a:r>
            <a:endParaRPr kumimoji="1" lang="ja-JP" altLang="en-US" sz="32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a:xfrm>
            <a:off x="457200" y="1912200"/>
            <a:ext cx="8229600" cy="4325112"/>
          </a:xfrm>
        </p:spPr>
        <p:txBody>
          <a:bodyPr>
            <a:normAutofit/>
          </a:bodyPr>
          <a:lstStyle/>
          <a:p>
            <a:r>
              <a:rPr kumimoji="1" lang="en-US" altLang="ja-JP" sz="1200" dirty="0" smtClean="0">
                <a:latin typeface="メイリオ" pitchFamily="50" charset="-128"/>
                <a:ea typeface="メイリオ" pitchFamily="50" charset="-128"/>
                <a:cs typeface="メイリオ" pitchFamily="50" charset="-128"/>
              </a:rPr>
              <a:t>2012</a:t>
            </a:r>
            <a:r>
              <a:rPr kumimoji="1" lang="ja-JP" altLang="en-US" sz="1200" dirty="0" smtClean="0">
                <a:latin typeface="メイリオ" pitchFamily="50" charset="-128"/>
                <a:ea typeface="メイリオ" pitchFamily="50" charset="-128"/>
                <a:cs typeface="メイリオ" pitchFamily="50" charset="-128"/>
              </a:rPr>
              <a:t>年</a:t>
            </a:r>
            <a:r>
              <a:rPr kumimoji="1" lang="en-US" altLang="ja-JP" sz="1200" dirty="0" smtClean="0">
                <a:latin typeface="メイリオ" pitchFamily="50" charset="-128"/>
                <a:ea typeface="メイリオ" pitchFamily="50" charset="-128"/>
                <a:cs typeface="メイリオ" pitchFamily="50" charset="-128"/>
              </a:rPr>
              <a:t>9</a:t>
            </a:r>
            <a:r>
              <a:rPr kumimoji="1" lang="ja-JP" altLang="en-US" sz="1200" dirty="0" smtClean="0">
                <a:latin typeface="メイリオ" pitchFamily="50" charset="-128"/>
                <a:ea typeface="メイリオ" pitchFamily="50" charset="-128"/>
                <a:cs typeface="メイリオ" pitchFamily="50" charset="-128"/>
              </a:rPr>
              <a:t>月より活動しております。岐阜美少女図鑑モデル有志による</a:t>
            </a:r>
            <a:r>
              <a:rPr kumimoji="1" lang="en-US" altLang="ja-JP" sz="1200" dirty="0" smtClean="0">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よさこい演舞隊　華美（はなび）</a:t>
            </a:r>
            <a:r>
              <a:rPr kumimoji="1" lang="en-US" altLang="ja-JP" sz="1200" dirty="0" smtClean="0">
                <a:latin typeface="メイリオ" pitchFamily="50" charset="-128"/>
                <a:ea typeface="メイリオ" pitchFamily="50" charset="-128"/>
                <a:cs typeface="メイリオ" pitchFamily="50" charset="-128"/>
              </a:rPr>
              <a:t>』</a:t>
            </a:r>
            <a:r>
              <a:rPr lang="ja-JP" altLang="en-US" sz="1200" dirty="0" err="1" smtClean="0">
                <a:latin typeface="メイリオ" pitchFamily="50" charset="-128"/>
                <a:ea typeface="メイリオ" pitchFamily="50" charset="-128"/>
                <a:cs typeface="メイリオ" pitchFamily="50" charset="-128"/>
              </a:rPr>
              <a:t>。</a:t>
            </a:r>
            <a:endParaRPr lang="en-US" altLang="ja-JP" sz="1200" dirty="0" smtClean="0">
              <a:latin typeface="メイリオ" pitchFamily="50" charset="-128"/>
              <a:ea typeface="メイリオ" pitchFamily="50" charset="-128"/>
              <a:cs typeface="メイリオ" pitchFamily="50" charset="-128"/>
            </a:endParaRPr>
          </a:p>
          <a:p>
            <a:r>
              <a:rPr kumimoji="1" lang="ja-JP" altLang="en-US" sz="1200" dirty="0" smtClean="0">
                <a:latin typeface="メイリオ" pitchFamily="50" charset="-128"/>
                <a:ea typeface="メイリオ" pitchFamily="50" charset="-128"/>
                <a:cs typeface="メイリオ" pitchFamily="50" charset="-128"/>
              </a:rPr>
              <a:t>現在は、一般の女性も加わり、約</a:t>
            </a:r>
            <a:r>
              <a:rPr kumimoji="1" lang="en-US" altLang="ja-JP" sz="1200" dirty="0" smtClean="0">
                <a:latin typeface="メイリオ" pitchFamily="50" charset="-128"/>
                <a:ea typeface="メイリオ" pitchFamily="50" charset="-128"/>
                <a:cs typeface="メイリオ" pitchFamily="50" charset="-128"/>
              </a:rPr>
              <a:t>20</a:t>
            </a:r>
            <a:r>
              <a:rPr kumimoji="1" lang="ja-JP" altLang="en-US" sz="1200" dirty="0" smtClean="0">
                <a:latin typeface="メイリオ" pitchFamily="50" charset="-128"/>
                <a:ea typeface="メイリオ" pitchFamily="50" charset="-128"/>
                <a:cs typeface="メイリオ" pitchFamily="50" charset="-128"/>
              </a:rPr>
              <a:t>名程度で活動を行っています。</a:t>
            </a:r>
            <a:endParaRPr kumimoji="1" lang="en-US" altLang="ja-JP" sz="1200" dirty="0" smtClean="0">
              <a:latin typeface="メイリオ" pitchFamily="50" charset="-128"/>
              <a:ea typeface="メイリオ" pitchFamily="50" charset="-128"/>
              <a:cs typeface="メイリオ" pitchFamily="50" charset="-128"/>
            </a:endParaRPr>
          </a:p>
          <a:p>
            <a:r>
              <a:rPr lang="ja-JP" altLang="en-US" sz="1200" dirty="0" smtClean="0">
                <a:latin typeface="メイリオ" pitchFamily="50" charset="-128"/>
                <a:ea typeface="メイリオ" pitchFamily="50" charset="-128"/>
                <a:cs typeface="メイリオ" pitchFamily="50" charset="-128"/>
              </a:rPr>
              <a:t>昨年</a:t>
            </a:r>
            <a:r>
              <a:rPr lang="en-US" altLang="ja-JP" sz="1200" dirty="0" smtClean="0">
                <a:latin typeface="メイリオ" pitchFamily="50" charset="-128"/>
                <a:ea typeface="メイリオ" pitchFamily="50" charset="-128"/>
                <a:cs typeface="メイリオ" pitchFamily="50" charset="-128"/>
              </a:rPr>
              <a:t>2013</a:t>
            </a:r>
            <a:r>
              <a:rPr lang="ja-JP" altLang="en-US" sz="1200" dirty="0" smtClean="0">
                <a:latin typeface="メイリオ" pitchFamily="50" charset="-128"/>
                <a:ea typeface="メイリオ" pitchFamily="50" charset="-128"/>
                <a:cs typeface="メイリオ" pitchFamily="50" charset="-128"/>
              </a:rPr>
              <a:t>年では、知名度も高まってきており、県内のお祭りやイベントなどに呼ばれる機会も多くなってきております。</a:t>
            </a:r>
            <a:endParaRPr kumimoji="1" lang="ja-JP" altLang="en-US" sz="1200" dirty="0">
              <a:latin typeface="メイリオ" pitchFamily="50" charset="-128"/>
              <a:ea typeface="メイリオ" pitchFamily="50" charset="-128"/>
              <a:cs typeface="メイリオ" pitchFamily="50" charset="-128"/>
            </a:endParaRPr>
          </a:p>
        </p:txBody>
      </p:sp>
      <p:pic>
        <p:nvPicPr>
          <p:cNvPr id="5" name="Picture 15" descr="24"/>
          <p:cNvPicPr>
            <a:picLocks noChangeAspect="1" noChangeArrowheads="1"/>
          </p:cNvPicPr>
          <p:nvPr/>
        </p:nvPicPr>
        <p:blipFill>
          <a:blip r:embed="rId2" cstate="print"/>
          <a:srcRect/>
          <a:stretch>
            <a:fillRect/>
          </a:stretch>
        </p:blipFill>
        <p:spPr bwMode="auto">
          <a:xfrm>
            <a:off x="467544" y="2924944"/>
            <a:ext cx="1092465" cy="2088232"/>
          </a:xfrm>
          <a:prstGeom prst="rect">
            <a:avLst/>
          </a:prstGeom>
          <a:noFill/>
        </p:spPr>
      </p:pic>
      <p:pic>
        <p:nvPicPr>
          <p:cNvPr id="3074" name="Picture 2" descr="F:\岐阜美少女図鑑\25.10.26加納天満宮\IMG_4810.jpg"/>
          <p:cNvPicPr>
            <a:picLocks noChangeAspect="1" noChangeArrowheads="1"/>
          </p:cNvPicPr>
          <p:nvPr/>
        </p:nvPicPr>
        <p:blipFill>
          <a:blip r:embed="rId3" cstate="print"/>
          <a:srcRect/>
          <a:stretch>
            <a:fillRect/>
          </a:stretch>
        </p:blipFill>
        <p:spPr bwMode="auto">
          <a:xfrm>
            <a:off x="1619672" y="2924944"/>
            <a:ext cx="1440160" cy="1080120"/>
          </a:xfrm>
          <a:prstGeom prst="rect">
            <a:avLst/>
          </a:prstGeom>
          <a:noFill/>
        </p:spPr>
      </p:pic>
      <p:pic>
        <p:nvPicPr>
          <p:cNvPr id="3075" name="Picture 3" descr="F:\岐阜美少女図鑑\25.11.3柳ヶ瀬健康ウォーク\IMG_7156.JPG"/>
          <p:cNvPicPr>
            <a:picLocks noChangeAspect="1" noChangeArrowheads="1"/>
          </p:cNvPicPr>
          <p:nvPr/>
        </p:nvPicPr>
        <p:blipFill>
          <a:blip r:embed="rId4" cstate="print"/>
          <a:srcRect/>
          <a:stretch>
            <a:fillRect/>
          </a:stretch>
        </p:blipFill>
        <p:spPr bwMode="auto">
          <a:xfrm>
            <a:off x="3131840" y="2924944"/>
            <a:ext cx="3456384" cy="2304256"/>
          </a:xfrm>
          <a:prstGeom prst="rect">
            <a:avLst/>
          </a:prstGeom>
          <a:noFill/>
        </p:spPr>
      </p:pic>
      <p:pic>
        <p:nvPicPr>
          <p:cNvPr id="3076" name="Picture 4" descr="F:\岐阜美少女図鑑\25.10.27いじめ撲滅\IMG_5890.JPG"/>
          <p:cNvPicPr>
            <a:picLocks noChangeAspect="1" noChangeArrowheads="1"/>
          </p:cNvPicPr>
          <p:nvPr/>
        </p:nvPicPr>
        <p:blipFill>
          <a:blip r:embed="rId5" cstate="print"/>
          <a:srcRect/>
          <a:stretch>
            <a:fillRect/>
          </a:stretch>
        </p:blipFill>
        <p:spPr bwMode="auto">
          <a:xfrm>
            <a:off x="1619672" y="4077072"/>
            <a:ext cx="1512168" cy="1008111"/>
          </a:xfrm>
          <a:prstGeom prst="rect">
            <a:avLst/>
          </a:prstGeom>
          <a:noFill/>
        </p:spPr>
      </p:pic>
      <p:pic>
        <p:nvPicPr>
          <p:cNvPr id="3077" name="Picture 5" descr="D:\Users\user\Desktop\hanabi-t [更新済み].jpg"/>
          <p:cNvPicPr>
            <a:picLocks noChangeAspect="1" noChangeArrowheads="1"/>
          </p:cNvPicPr>
          <p:nvPr/>
        </p:nvPicPr>
        <p:blipFill>
          <a:blip r:embed="rId6" cstate="print"/>
          <a:srcRect/>
          <a:stretch>
            <a:fillRect/>
          </a:stretch>
        </p:blipFill>
        <p:spPr bwMode="auto">
          <a:xfrm>
            <a:off x="7308304" y="2852936"/>
            <a:ext cx="1272174" cy="2304256"/>
          </a:xfrm>
          <a:prstGeom prst="rect">
            <a:avLst/>
          </a:prstGeom>
          <a:noFill/>
        </p:spPr>
      </p:pic>
      <p:sp>
        <p:nvSpPr>
          <p:cNvPr id="11" name="テキスト ボックス 10"/>
          <p:cNvSpPr txBox="1"/>
          <p:nvPr/>
        </p:nvSpPr>
        <p:spPr>
          <a:xfrm>
            <a:off x="179512" y="5877272"/>
            <a:ext cx="8676456" cy="830997"/>
          </a:xfrm>
          <a:prstGeom prst="rect">
            <a:avLst/>
          </a:prstGeom>
          <a:noFill/>
        </p:spPr>
        <p:txBody>
          <a:bodyPr wrap="square" rtlCol="0">
            <a:spAutoFit/>
          </a:bodyPr>
          <a:lstStyle/>
          <a:p>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・今年はオリジナルの法被の制作を予定しております。</a:t>
            </a:r>
            <a:endPar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endParaRPr>
          </a:p>
          <a:p>
            <a:r>
              <a:rPr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こちらのバックプリントに企業様ロゴを掲示させて頂きます。</a:t>
            </a:r>
            <a:endParaRPr kumimoji="1" lang="ja-JP"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endParaRPr>
          </a:p>
        </p:txBody>
      </p:sp>
      <p:sp>
        <p:nvSpPr>
          <p:cNvPr id="12" name="テキスト ボックス 11"/>
          <p:cNvSpPr txBox="1"/>
          <p:nvPr/>
        </p:nvSpPr>
        <p:spPr>
          <a:xfrm>
            <a:off x="6732240" y="3356992"/>
            <a:ext cx="1800493" cy="954107"/>
          </a:xfrm>
          <a:prstGeom prst="rect">
            <a:avLst/>
          </a:prstGeom>
          <a:noFill/>
        </p:spPr>
        <p:txBody>
          <a:bodyPr wrap="none" rtlCol="0">
            <a:spAutoFit/>
          </a:bodyPr>
          <a:lstStyle/>
          <a:p>
            <a:r>
              <a:rPr kumimoji="1" lang="ja-JP" altLang="en-US" sz="1400" dirty="0" smtClean="0">
                <a:latin typeface="ＤＦＰ太丸ゴシック体" pitchFamily="50" charset="-128"/>
                <a:ea typeface="ＤＦＰ太丸ゴシック体" pitchFamily="50" charset="-128"/>
              </a:rPr>
              <a:t>～</a:t>
            </a:r>
            <a:r>
              <a:rPr kumimoji="1" lang="en-US" altLang="ja-JP" sz="1400" dirty="0" smtClean="0">
                <a:latin typeface="ＤＦＰ太丸ゴシック体" pitchFamily="50" charset="-128"/>
                <a:ea typeface="ＤＦＰ太丸ゴシック体" pitchFamily="50" charset="-128"/>
              </a:rPr>
              <a:t>2013</a:t>
            </a:r>
            <a:r>
              <a:rPr kumimoji="1" lang="ja-JP" altLang="en-US" sz="1400" dirty="0" smtClean="0">
                <a:latin typeface="ＤＦＰ太丸ゴシック体" pitchFamily="50" charset="-128"/>
                <a:ea typeface="ＤＦＰ太丸ゴシック体" pitchFamily="50" charset="-128"/>
              </a:rPr>
              <a:t>年</a:t>
            </a:r>
            <a:endParaRPr kumimoji="1" lang="en-US" altLang="ja-JP" sz="1400" dirty="0" smtClean="0">
              <a:latin typeface="ＤＦＰ太丸ゴシック体" pitchFamily="50" charset="-128"/>
              <a:ea typeface="ＤＦＰ太丸ゴシック体" pitchFamily="50" charset="-128"/>
            </a:endParaRPr>
          </a:p>
          <a:p>
            <a:r>
              <a:rPr lang="ja-JP" altLang="en-US" sz="1400" dirty="0" smtClean="0">
                <a:latin typeface="ＤＦＰ太丸ゴシック体" pitchFamily="50" charset="-128"/>
                <a:ea typeface="ＤＦＰ太丸ゴシック体" pitchFamily="50" charset="-128"/>
              </a:rPr>
              <a:t>華美Ｔシャツ</a:t>
            </a:r>
            <a:endParaRPr lang="en-US" altLang="ja-JP" sz="1400" dirty="0" smtClean="0">
              <a:latin typeface="ＤＦＰ太丸ゴシック体" pitchFamily="50" charset="-128"/>
              <a:ea typeface="ＤＦＰ太丸ゴシック体" pitchFamily="50" charset="-128"/>
            </a:endParaRPr>
          </a:p>
          <a:p>
            <a:r>
              <a:rPr kumimoji="1" lang="ja-JP" altLang="en-US" sz="1400" dirty="0" smtClean="0">
                <a:latin typeface="ＤＦＰ太丸ゴシック体" pitchFamily="50" charset="-128"/>
                <a:ea typeface="ＤＦＰ太丸ゴシック体" pitchFamily="50" charset="-128"/>
              </a:rPr>
              <a:t>今年は、オリジナル</a:t>
            </a:r>
            <a:endParaRPr kumimoji="1" lang="en-US" altLang="ja-JP" sz="1400" dirty="0" smtClean="0">
              <a:latin typeface="ＤＦＰ太丸ゴシック体" pitchFamily="50" charset="-128"/>
              <a:ea typeface="ＤＦＰ太丸ゴシック体" pitchFamily="50" charset="-128"/>
            </a:endParaRPr>
          </a:p>
          <a:p>
            <a:r>
              <a:rPr kumimoji="1" lang="ja-JP" altLang="en-US" sz="1400" dirty="0" smtClean="0">
                <a:latin typeface="ＤＦＰ太丸ゴシック体" pitchFamily="50" charset="-128"/>
                <a:ea typeface="ＤＦＰ太丸ゴシック体" pitchFamily="50" charset="-128"/>
              </a:rPr>
              <a:t>法被を制作予定。</a:t>
            </a:r>
            <a:endParaRPr kumimoji="1" lang="ja-JP" altLang="en-US" sz="1400" dirty="0">
              <a:latin typeface="ＤＦＰ太丸ゴシック体" pitchFamily="50" charset="-128"/>
              <a:ea typeface="ＤＦＰ太丸ゴシック体" pitchFamily="50" charset="-128"/>
            </a:endParaRPr>
          </a:p>
        </p:txBody>
      </p:sp>
      <p:sp>
        <p:nvSpPr>
          <p:cNvPr id="13" name="テキスト ボックス 12"/>
          <p:cNvSpPr txBox="1"/>
          <p:nvPr/>
        </p:nvSpPr>
        <p:spPr>
          <a:xfrm>
            <a:off x="251520" y="5343599"/>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テキスト ボックス 14"/>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特典⑨</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右矢印 9"/>
          <p:cNvSpPr/>
          <p:nvPr/>
        </p:nvSpPr>
        <p:spPr>
          <a:xfrm rot="20643002">
            <a:off x="-2020562" y="4850446"/>
            <a:ext cx="10582729" cy="389240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39552" y="692696"/>
            <a:ext cx="8229600" cy="1066800"/>
          </a:xfrm>
        </p:spPr>
        <p:txBody>
          <a:bodyPr>
            <a:normAutofit/>
          </a:bodyPr>
          <a:lstStyle/>
          <a:p>
            <a:r>
              <a:rPr lang="ja-JP" altLang="en-US" sz="3200" dirty="0" smtClean="0">
                <a:latin typeface="ＤＦＰ太丸ゴシック体" pitchFamily="50" charset="-128"/>
                <a:ea typeface="ＤＦＰ太丸ゴシック体" pitchFamily="50" charset="-128"/>
              </a:rPr>
              <a:t>　</a:t>
            </a:r>
            <a:r>
              <a:rPr lang="en-US" altLang="ja-JP" sz="3200" dirty="0" smtClean="0">
                <a:latin typeface="ＤＦＰ太丸ゴシック体" pitchFamily="50" charset="-128"/>
                <a:ea typeface="ＤＦＰ太丸ゴシック体" pitchFamily="50" charset="-128"/>
              </a:rPr>
              <a:t>2015</a:t>
            </a:r>
            <a:r>
              <a:rPr lang="ja-JP" altLang="en-US" sz="3200" dirty="0" smtClean="0">
                <a:latin typeface="ＤＦＰ太丸ゴシック体" pitchFamily="50" charset="-128"/>
                <a:ea typeface="ＤＦＰ太丸ゴシック体" pitchFamily="50" charset="-128"/>
              </a:rPr>
              <a:t>年</a:t>
            </a:r>
            <a:r>
              <a:rPr lang="en-US" altLang="ja-JP" sz="3200" dirty="0" smtClean="0">
                <a:latin typeface="ＤＦＰ太丸ゴシック体" pitchFamily="50" charset="-128"/>
                <a:ea typeface="ＤＦＰ太丸ゴシック体" pitchFamily="50" charset="-128"/>
              </a:rPr>
              <a:t>3</a:t>
            </a:r>
            <a:r>
              <a:rPr lang="ja-JP" altLang="en-US" sz="3200" dirty="0" smtClean="0">
                <a:latin typeface="ＤＦＰ太丸ゴシック体" pitchFamily="50" charset="-128"/>
                <a:ea typeface="ＤＦＰ太丸ゴシック体" pitchFamily="50" charset="-128"/>
              </a:rPr>
              <a:t>月イベント協賛</a:t>
            </a:r>
            <a:endParaRPr kumimoji="1" lang="ja-JP" altLang="en-US" sz="32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a:xfrm>
            <a:off x="467544" y="1840192"/>
            <a:ext cx="8229600" cy="4325112"/>
          </a:xfrm>
        </p:spPr>
        <p:txBody>
          <a:bodyPr>
            <a:normAutofit/>
          </a:bodyPr>
          <a:lstStyle/>
          <a:p>
            <a:r>
              <a:rPr kumimoji="1" lang="en-US" altLang="ja-JP" sz="1400" dirty="0" smtClean="0">
                <a:latin typeface="メイリオ" pitchFamily="50" charset="-128"/>
                <a:ea typeface="メイリオ" pitchFamily="50" charset="-128"/>
                <a:cs typeface="メイリオ" pitchFamily="50" charset="-128"/>
              </a:rPr>
              <a:t>2015</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月に岐阜の女性をターゲットとしたイベントの開催を予定しております。</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スカウトキャラバンに参加した全ての女性に参加を呼び掛け、</a:t>
            </a:r>
            <a:r>
              <a:rPr kumimoji="1" lang="en-US" altLang="ja-JP" sz="1400" dirty="0" smtClean="0">
                <a:latin typeface="メイリオ" pitchFamily="50" charset="-128"/>
                <a:ea typeface="メイリオ" pitchFamily="50" charset="-128"/>
                <a:cs typeface="メイリオ" pitchFamily="50" charset="-128"/>
              </a:rPr>
              <a:t>1,000</a:t>
            </a:r>
            <a:r>
              <a:rPr kumimoji="1" lang="ja-JP" altLang="en-US" sz="1400" dirty="0" smtClean="0">
                <a:latin typeface="メイリオ" pitchFamily="50" charset="-128"/>
                <a:ea typeface="メイリオ" pitchFamily="50" charset="-128"/>
                <a:cs typeface="メイリオ" pitchFamily="50" charset="-128"/>
              </a:rPr>
              <a:t>人規模のファッションショーを企画しております。</a:t>
            </a:r>
            <a:endParaRPr kumimoji="1" lang="ja-JP" altLang="en-US" sz="1400" dirty="0">
              <a:latin typeface="メイリオ" pitchFamily="50" charset="-128"/>
              <a:ea typeface="メイリオ" pitchFamily="50" charset="-128"/>
              <a:cs typeface="メイリオ" pitchFamily="50" charset="-128"/>
            </a:endParaRPr>
          </a:p>
        </p:txBody>
      </p:sp>
      <p:sp>
        <p:nvSpPr>
          <p:cNvPr id="4" name="テキスト ボックス 3"/>
          <p:cNvSpPr txBox="1"/>
          <p:nvPr/>
        </p:nvSpPr>
        <p:spPr>
          <a:xfrm>
            <a:off x="251520" y="4005064"/>
            <a:ext cx="1584176" cy="369332"/>
          </a:xfrm>
          <a:prstGeom prst="rect">
            <a:avLst/>
          </a:prstGeom>
          <a:noFill/>
        </p:spPr>
        <p:txBody>
          <a:bodyPr wrap="square" rtlCol="0">
            <a:spAutoFit/>
          </a:bodyPr>
          <a:lstStyle/>
          <a:p>
            <a:r>
              <a:rPr kumimoji="1" lang="en-US" altLang="ja-JP" dirty="0" smtClean="0"/>
              <a:t>2011</a:t>
            </a:r>
            <a:r>
              <a:rPr kumimoji="1" lang="ja-JP" altLang="en-US" dirty="0" smtClean="0"/>
              <a:t>年</a:t>
            </a:r>
            <a:r>
              <a:rPr kumimoji="1" lang="en-US" altLang="ja-JP" dirty="0" smtClean="0"/>
              <a:t>4</a:t>
            </a:r>
            <a:r>
              <a:rPr kumimoji="1" lang="ja-JP" altLang="en-US" dirty="0" smtClean="0"/>
              <a:t>月</a:t>
            </a:r>
            <a:endParaRPr kumimoji="1" lang="ja-JP" altLang="en-US" dirty="0"/>
          </a:p>
        </p:txBody>
      </p:sp>
      <p:sp>
        <p:nvSpPr>
          <p:cNvPr id="5" name="テキスト ボックス 4"/>
          <p:cNvSpPr txBox="1"/>
          <p:nvPr/>
        </p:nvSpPr>
        <p:spPr>
          <a:xfrm>
            <a:off x="2771800" y="3861048"/>
            <a:ext cx="1584176" cy="369332"/>
          </a:xfrm>
          <a:prstGeom prst="rect">
            <a:avLst/>
          </a:prstGeom>
          <a:noFill/>
        </p:spPr>
        <p:txBody>
          <a:bodyPr wrap="square" rtlCol="0">
            <a:spAutoFit/>
          </a:bodyPr>
          <a:lstStyle/>
          <a:p>
            <a:r>
              <a:rPr kumimoji="1" lang="en-US" altLang="ja-JP" dirty="0" smtClean="0"/>
              <a:t>2012</a:t>
            </a:r>
            <a:r>
              <a:rPr kumimoji="1" lang="ja-JP" altLang="en-US" dirty="0" smtClean="0"/>
              <a:t>年</a:t>
            </a:r>
            <a:r>
              <a:rPr kumimoji="1" lang="en-US" altLang="ja-JP" dirty="0" smtClean="0"/>
              <a:t>4</a:t>
            </a:r>
            <a:r>
              <a:rPr kumimoji="1" lang="ja-JP" altLang="en-US" dirty="0" smtClean="0"/>
              <a:t>月</a:t>
            </a:r>
            <a:endParaRPr kumimoji="1" lang="ja-JP" altLang="en-US" dirty="0"/>
          </a:p>
        </p:txBody>
      </p:sp>
      <p:sp>
        <p:nvSpPr>
          <p:cNvPr id="6" name="テキスト ボックス 5"/>
          <p:cNvSpPr txBox="1"/>
          <p:nvPr/>
        </p:nvSpPr>
        <p:spPr>
          <a:xfrm>
            <a:off x="5436096" y="3573016"/>
            <a:ext cx="2736304" cy="461665"/>
          </a:xfrm>
          <a:prstGeom prst="rect">
            <a:avLst/>
          </a:prstGeom>
          <a:noFill/>
        </p:spPr>
        <p:txBody>
          <a:bodyPr wrap="square" rtlCol="0">
            <a:spAutoFit/>
          </a:bodyPr>
          <a:lstStyle/>
          <a:p>
            <a:r>
              <a:rPr kumimoji="1" lang="en-US" altLang="ja-JP" sz="2400" dirty="0" smtClean="0"/>
              <a:t>2015</a:t>
            </a:r>
            <a:r>
              <a:rPr kumimoji="1" lang="ja-JP" altLang="en-US" sz="2400" dirty="0" smtClean="0"/>
              <a:t>年</a:t>
            </a:r>
            <a:r>
              <a:rPr kumimoji="1" lang="en-US" altLang="ja-JP" sz="2400" dirty="0" smtClean="0"/>
              <a:t>3</a:t>
            </a:r>
            <a:r>
              <a:rPr kumimoji="1" lang="ja-JP" altLang="en-US" sz="2400" dirty="0" smtClean="0"/>
              <a:t>月予定</a:t>
            </a:r>
            <a:endParaRPr kumimoji="1" lang="ja-JP" altLang="en-US" sz="2400" dirty="0"/>
          </a:p>
        </p:txBody>
      </p:sp>
      <p:sp>
        <p:nvSpPr>
          <p:cNvPr id="9" name="テキスト ボックス 8"/>
          <p:cNvSpPr txBox="1"/>
          <p:nvPr/>
        </p:nvSpPr>
        <p:spPr>
          <a:xfrm>
            <a:off x="5364088" y="3861048"/>
            <a:ext cx="2864887" cy="738664"/>
          </a:xfrm>
          <a:prstGeom prst="rect">
            <a:avLst/>
          </a:prstGeom>
          <a:noFill/>
        </p:spPr>
        <p:txBody>
          <a:bodyPr wrap="none" rtlCol="0">
            <a:spAutoFit/>
          </a:bodyPr>
          <a:lstStyle/>
          <a:p>
            <a:r>
              <a:rPr kumimoji="1" lang="en-US" altLang="ja-JP" sz="2800" dirty="0" smtClean="0">
                <a:solidFill>
                  <a:srgbClr val="FF0000"/>
                </a:solidFill>
                <a:latin typeface="ＤＦＰ太丸ゴシック体" pitchFamily="50" charset="-128"/>
                <a:ea typeface="ＤＦＰ太丸ゴシック体" pitchFamily="50" charset="-128"/>
              </a:rPr>
              <a:t>GIGAGIBI-1</a:t>
            </a:r>
            <a:r>
              <a:rPr kumimoji="1" lang="ja-JP" altLang="en-US" dirty="0" smtClean="0">
                <a:solidFill>
                  <a:srgbClr val="FF0000"/>
                </a:solidFill>
                <a:latin typeface="ＤＦＰ太丸ゴシック体" pitchFamily="50" charset="-128"/>
                <a:ea typeface="ＤＦＰ太丸ゴシック体" pitchFamily="50" charset="-128"/>
              </a:rPr>
              <a:t>（仮）</a:t>
            </a:r>
            <a:endParaRPr kumimoji="1" lang="en-US" altLang="ja-JP" dirty="0" smtClean="0">
              <a:solidFill>
                <a:srgbClr val="FF0000"/>
              </a:solidFill>
              <a:latin typeface="ＤＦＰ太丸ゴシック体" pitchFamily="50" charset="-128"/>
              <a:ea typeface="ＤＦＰ太丸ゴシック体" pitchFamily="50" charset="-128"/>
            </a:endParaRPr>
          </a:p>
          <a:p>
            <a:r>
              <a:rPr lang="ja-JP" altLang="en-US" sz="1400" dirty="0" smtClean="0">
                <a:solidFill>
                  <a:srgbClr val="FF0000"/>
                </a:solidFill>
                <a:latin typeface="ＤＦＰ太丸ゴシック体" pitchFamily="50" charset="-128"/>
                <a:ea typeface="ＤＦＰ太丸ゴシック体" pitchFamily="50" charset="-128"/>
              </a:rPr>
              <a:t>（ギガギビワン）</a:t>
            </a:r>
            <a:endParaRPr kumimoji="1" lang="ja-JP" altLang="en-US" sz="1400" dirty="0">
              <a:solidFill>
                <a:srgbClr val="FF0000"/>
              </a:solidFill>
              <a:latin typeface="ＤＦＰ太丸ゴシック体" pitchFamily="50" charset="-128"/>
              <a:ea typeface="ＤＦＰ太丸ゴシック体" pitchFamily="50" charset="-128"/>
            </a:endParaRPr>
          </a:p>
        </p:txBody>
      </p:sp>
      <p:sp>
        <p:nvSpPr>
          <p:cNvPr id="13" name="テキスト ボックス 12"/>
          <p:cNvSpPr txBox="1"/>
          <p:nvPr/>
        </p:nvSpPr>
        <p:spPr>
          <a:xfrm>
            <a:off x="5508104" y="5661248"/>
            <a:ext cx="3191899" cy="923330"/>
          </a:xfrm>
          <a:prstGeom prst="rect">
            <a:avLst/>
          </a:prstGeom>
          <a:noFill/>
        </p:spPr>
        <p:txBody>
          <a:bodyPr wrap="none" rtlCol="0">
            <a:spAutoFit/>
          </a:bodyPr>
          <a:lstStyle/>
          <a:p>
            <a:r>
              <a:rPr kumimoji="1" lang="ja-JP" altLang="en-US" dirty="0" smtClean="0"/>
              <a:t>会場：未定</a:t>
            </a:r>
            <a:endParaRPr kumimoji="1" lang="en-US" altLang="ja-JP" dirty="0" smtClean="0"/>
          </a:p>
          <a:p>
            <a:r>
              <a:rPr lang="ja-JP" altLang="en-US" dirty="0" smtClean="0"/>
              <a:t>来場人数：</a:t>
            </a:r>
            <a:r>
              <a:rPr lang="en-US" altLang="ja-JP"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10,000</a:t>
            </a:r>
            <a:r>
              <a:rPr lang="ja-JP" altLang="en-US"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人</a:t>
            </a:r>
            <a:r>
              <a:rPr lang="en-US" altLang="ja-JP"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OVER</a:t>
            </a:r>
            <a:endParaRPr lang="ja-JP" altLang="en-US"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a:p>
            <a:endParaRPr kumimoji="1" lang="ja-JP" altLang="en-US" dirty="0"/>
          </a:p>
        </p:txBody>
      </p:sp>
      <p:pic>
        <p:nvPicPr>
          <p:cNvPr id="36866" name="Picture 2" descr="F:\メガギビ関連\メガギビ別冊表紙.jpg"/>
          <p:cNvPicPr>
            <a:picLocks noChangeAspect="1" noChangeArrowheads="1"/>
          </p:cNvPicPr>
          <p:nvPr/>
        </p:nvPicPr>
        <p:blipFill>
          <a:blip r:embed="rId2" cstate="print"/>
          <a:srcRect/>
          <a:stretch>
            <a:fillRect/>
          </a:stretch>
        </p:blipFill>
        <p:spPr bwMode="auto">
          <a:xfrm>
            <a:off x="3779913" y="4810870"/>
            <a:ext cx="1296144" cy="1819786"/>
          </a:xfrm>
          <a:prstGeom prst="rect">
            <a:avLst/>
          </a:prstGeom>
          <a:noFill/>
        </p:spPr>
      </p:pic>
      <p:sp>
        <p:nvSpPr>
          <p:cNvPr id="7" name="テキスト ボックス 6"/>
          <p:cNvSpPr txBox="1"/>
          <p:nvPr/>
        </p:nvSpPr>
        <p:spPr>
          <a:xfrm>
            <a:off x="2771800" y="4077072"/>
            <a:ext cx="2383986" cy="1169551"/>
          </a:xfrm>
          <a:prstGeom prst="rect">
            <a:avLst/>
          </a:prstGeom>
          <a:noFill/>
        </p:spPr>
        <p:txBody>
          <a:bodyPr wrap="none" rtlCol="0">
            <a:spAutoFit/>
          </a:bodyPr>
          <a:lstStyle/>
          <a:p>
            <a:r>
              <a:rPr kumimoji="1" lang="en-US" altLang="ja-JP" sz="2800" dirty="0" smtClean="0">
                <a:solidFill>
                  <a:srgbClr val="FF0000"/>
                </a:solidFill>
                <a:latin typeface="ＤＦＰ太丸ゴシック体" pitchFamily="50" charset="-128"/>
                <a:ea typeface="ＤＦＰ太丸ゴシック体" pitchFamily="50" charset="-128"/>
              </a:rPr>
              <a:t>MEGAGIBI-1</a:t>
            </a:r>
          </a:p>
          <a:p>
            <a:r>
              <a:rPr lang="ja-JP" altLang="en-US" sz="1400" dirty="0" smtClean="0">
                <a:solidFill>
                  <a:srgbClr val="FF0000"/>
                </a:solidFill>
                <a:latin typeface="ＤＦＰ太丸ゴシック体" pitchFamily="50" charset="-128"/>
                <a:ea typeface="ＤＦＰ太丸ゴシック体" pitchFamily="50" charset="-128"/>
              </a:rPr>
              <a:t>（メガギビワン）</a:t>
            </a:r>
          </a:p>
          <a:p>
            <a:endParaRPr kumimoji="1" lang="ja-JP" altLang="en-US" sz="2800" dirty="0">
              <a:solidFill>
                <a:srgbClr val="FF0000"/>
              </a:solidFill>
              <a:latin typeface="ＤＦＰ太丸ゴシック体" pitchFamily="50" charset="-128"/>
              <a:ea typeface="ＤＦＰ太丸ゴシック体" pitchFamily="50" charset="-128"/>
            </a:endParaRPr>
          </a:p>
        </p:txBody>
      </p:sp>
      <p:pic>
        <p:nvPicPr>
          <p:cNvPr id="36868" name="Picture 4" descr="D:\Users\user\Desktop\100万人美少女プロジェクト2014\gibione_1_A4（フライヤー真・最終・表）.jpg"/>
          <p:cNvPicPr>
            <a:picLocks noChangeAspect="1" noChangeArrowheads="1"/>
          </p:cNvPicPr>
          <p:nvPr/>
        </p:nvPicPr>
        <p:blipFill>
          <a:blip r:embed="rId3" cstate="print"/>
          <a:srcRect/>
          <a:stretch>
            <a:fillRect/>
          </a:stretch>
        </p:blipFill>
        <p:spPr bwMode="auto">
          <a:xfrm>
            <a:off x="1341638" y="4941169"/>
            <a:ext cx="1349713" cy="1916832"/>
          </a:xfrm>
          <a:prstGeom prst="rect">
            <a:avLst/>
          </a:prstGeom>
          <a:noFill/>
        </p:spPr>
      </p:pic>
      <p:sp>
        <p:nvSpPr>
          <p:cNvPr id="11" name="テキスト ボックス 10"/>
          <p:cNvSpPr txBox="1"/>
          <p:nvPr/>
        </p:nvSpPr>
        <p:spPr>
          <a:xfrm>
            <a:off x="251520" y="6334780"/>
            <a:ext cx="2204450" cy="523220"/>
          </a:xfrm>
          <a:prstGeom prst="rect">
            <a:avLst/>
          </a:prstGeom>
          <a:noFill/>
        </p:spPr>
        <p:txBody>
          <a:bodyPr wrap="none" rtlCol="0">
            <a:spAutoFit/>
          </a:bodyPr>
          <a:lstStyle/>
          <a:p>
            <a:r>
              <a:rPr kumimoji="1" lang="ja-JP" altLang="en-US" sz="1400" b="1" dirty="0" smtClean="0">
                <a:ln w="12700">
                  <a:solidFill>
                    <a:schemeClr val="bg1"/>
                  </a:solidFill>
                  <a:prstDash val="solid"/>
                  <a:miter lim="800000"/>
                </a:ln>
                <a:effectLst>
                  <a:outerShdw blurRad="25500" dist="23000" dir="7020000" algn="tl">
                    <a:srgbClr val="000000">
                      <a:alpha val="50000"/>
                    </a:srgbClr>
                  </a:outerShdw>
                </a:effectLst>
                <a:latin typeface="ＤＦＰ太丸ゴシック体" pitchFamily="50" charset="-128"/>
                <a:ea typeface="ＤＦＰ太丸ゴシック体" pitchFamily="50" charset="-128"/>
              </a:rPr>
              <a:t>会場：モレラ岐阜</a:t>
            </a:r>
            <a:endParaRPr kumimoji="1" lang="en-US" altLang="ja-JP" sz="1400" b="1" dirty="0" smtClean="0">
              <a:ln w="12700">
                <a:solidFill>
                  <a:schemeClr val="bg1"/>
                </a:solidFill>
                <a:prstDash val="solid"/>
                <a:miter lim="800000"/>
              </a:ln>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a:p>
            <a:r>
              <a:rPr lang="ja-JP" altLang="en-US" sz="1400" b="1" dirty="0" smtClean="0">
                <a:ln w="12700">
                  <a:solidFill>
                    <a:schemeClr val="bg1"/>
                  </a:solidFill>
                  <a:prstDash val="solid"/>
                  <a:miter lim="800000"/>
                </a:ln>
                <a:effectLst>
                  <a:outerShdw blurRad="25500" dist="23000" dir="7020000" algn="tl">
                    <a:srgbClr val="000000">
                      <a:alpha val="50000"/>
                    </a:srgbClr>
                  </a:outerShdw>
                </a:effectLst>
                <a:latin typeface="ＤＦＰ太丸ゴシック体" pitchFamily="50" charset="-128"/>
                <a:ea typeface="ＤＦＰ太丸ゴシック体" pitchFamily="50" charset="-128"/>
              </a:rPr>
              <a:t>来場人数：</a:t>
            </a:r>
            <a:r>
              <a:rPr lang="en-US" altLang="ja-JP" sz="1400"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800</a:t>
            </a:r>
            <a:r>
              <a:rPr lang="ja-JP" altLang="en-US" sz="1400"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人</a:t>
            </a:r>
            <a:r>
              <a:rPr lang="en-US" altLang="ja-JP" sz="1400"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OVER</a:t>
            </a:r>
            <a:endParaRPr kumimoji="1" lang="ja-JP" altLang="en-US" sz="1400" b="1" dirty="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8" name="テキスト ボックス 7"/>
          <p:cNvSpPr txBox="1"/>
          <p:nvPr/>
        </p:nvSpPr>
        <p:spPr>
          <a:xfrm>
            <a:off x="251520" y="4221088"/>
            <a:ext cx="1261884" cy="738664"/>
          </a:xfrm>
          <a:prstGeom prst="rect">
            <a:avLst/>
          </a:prstGeom>
          <a:noFill/>
        </p:spPr>
        <p:txBody>
          <a:bodyPr wrap="none" rtlCol="0">
            <a:spAutoFit/>
          </a:bodyPr>
          <a:lstStyle/>
          <a:p>
            <a:r>
              <a:rPr kumimoji="1" lang="en-US" altLang="ja-JP" sz="2800" dirty="0" smtClean="0">
                <a:solidFill>
                  <a:srgbClr val="FF0000"/>
                </a:solidFill>
                <a:latin typeface="ＤＦＰ太丸ゴシック体" pitchFamily="50" charset="-128"/>
                <a:ea typeface="ＤＦＰ太丸ゴシック体" pitchFamily="50" charset="-128"/>
              </a:rPr>
              <a:t>GIBI-1</a:t>
            </a:r>
            <a:endParaRPr lang="en-US" altLang="ja-JP" sz="2800" dirty="0" smtClean="0">
              <a:solidFill>
                <a:srgbClr val="FF0000"/>
              </a:solidFill>
              <a:latin typeface="ＤＦＰ太丸ゴシック体" pitchFamily="50" charset="-128"/>
              <a:ea typeface="ＤＦＰ太丸ゴシック体" pitchFamily="50" charset="-128"/>
            </a:endParaRPr>
          </a:p>
          <a:p>
            <a:r>
              <a:rPr kumimoji="1" lang="ja-JP" altLang="en-US" sz="1400" dirty="0" smtClean="0">
                <a:solidFill>
                  <a:srgbClr val="FF0000"/>
                </a:solidFill>
                <a:latin typeface="ＤＦＰ太丸ゴシック体" pitchFamily="50" charset="-128"/>
                <a:ea typeface="ＤＦＰ太丸ゴシック体" pitchFamily="50" charset="-128"/>
              </a:rPr>
              <a:t>（ギビワン）</a:t>
            </a:r>
            <a:endParaRPr kumimoji="1" lang="ja-JP" altLang="en-US" sz="1400" dirty="0">
              <a:solidFill>
                <a:srgbClr val="FF0000"/>
              </a:solidFill>
              <a:latin typeface="ＤＦＰ太丸ゴシック体" pitchFamily="50" charset="-128"/>
              <a:ea typeface="ＤＦＰ太丸ゴシック体" pitchFamily="50" charset="-128"/>
            </a:endParaRPr>
          </a:p>
        </p:txBody>
      </p:sp>
      <p:sp>
        <p:nvSpPr>
          <p:cNvPr id="16" name="テキスト ボックス 15"/>
          <p:cNvSpPr txBox="1"/>
          <p:nvPr/>
        </p:nvSpPr>
        <p:spPr>
          <a:xfrm>
            <a:off x="2915816" y="6211669"/>
            <a:ext cx="2388795" cy="523220"/>
          </a:xfrm>
          <a:prstGeom prst="rect">
            <a:avLst/>
          </a:prstGeom>
          <a:noFill/>
        </p:spPr>
        <p:txBody>
          <a:bodyPr wrap="none" rtlCol="0">
            <a:spAutoFit/>
          </a:bodyPr>
          <a:lstStyle/>
          <a:p>
            <a:r>
              <a:rPr kumimoji="1" lang="ja-JP" altLang="en-US" sz="1400" b="1" dirty="0" smtClean="0">
                <a:ln w="12700">
                  <a:solidFill>
                    <a:schemeClr val="bg1"/>
                  </a:solidFill>
                  <a:prstDash val="solid"/>
                  <a:miter lim="800000"/>
                </a:ln>
                <a:effectLst>
                  <a:outerShdw blurRad="25500" dist="23000" dir="7020000" algn="tl">
                    <a:srgbClr val="000000">
                      <a:alpha val="50000"/>
                    </a:srgbClr>
                  </a:outerShdw>
                </a:effectLst>
                <a:latin typeface="ＤＦＰ太丸ゴシック体" pitchFamily="50" charset="-128"/>
                <a:ea typeface="ＤＦＰ太丸ゴシック体" pitchFamily="50" charset="-128"/>
              </a:rPr>
              <a:t>会場：モレラ岐阜</a:t>
            </a:r>
            <a:endParaRPr kumimoji="1" lang="en-US" altLang="ja-JP" sz="1400" b="1" dirty="0" smtClean="0">
              <a:ln w="12700">
                <a:solidFill>
                  <a:schemeClr val="bg1"/>
                </a:solidFill>
                <a:prstDash val="solid"/>
                <a:miter lim="800000"/>
              </a:ln>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a:p>
            <a:r>
              <a:rPr lang="ja-JP" altLang="en-US" sz="1400" b="1" dirty="0" smtClean="0">
                <a:ln w="12700">
                  <a:solidFill>
                    <a:schemeClr val="bg1"/>
                  </a:solidFill>
                  <a:prstDash val="solid"/>
                  <a:miter lim="800000"/>
                </a:ln>
                <a:effectLst>
                  <a:outerShdw blurRad="25500" dist="23000" dir="7020000" algn="tl">
                    <a:srgbClr val="000000">
                      <a:alpha val="50000"/>
                    </a:srgbClr>
                  </a:outerShdw>
                </a:effectLst>
                <a:latin typeface="ＤＦＰ太丸ゴシック体" pitchFamily="50" charset="-128"/>
                <a:ea typeface="ＤＦＰ太丸ゴシック体" pitchFamily="50" charset="-128"/>
              </a:rPr>
              <a:t>来場人数：</a:t>
            </a:r>
            <a:r>
              <a:rPr lang="en-US" altLang="ja-JP" sz="1400"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2,000</a:t>
            </a:r>
            <a:r>
              <a:rPr lang="ja-JP" altLang="en-US" sz="1400"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人</a:t>
            </a:r>
            <a:r>
              <a:rPr lang="en-US" altLang="ja-JP" sz="1400" b="1" dirty="0" smtClean="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OVER</a:t>
            </a:r>
            <a:endParaRPr kumimoji="1" lang="ja-JP" altLang="en-US" sz="1400" b="1" dirty="0">
              <a:ln w="12700">
                <a:solidFill>
                  <a:schemeClr val="bg1"/>
                </a:solidFill>
                <a:prstDash val="solid"/>
                <a:miter lim="800000"/>
              </a:ln>
              <a:solidFill>
                <a:srgbClr val="FF0000"/>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17" name="テキスト ボックス 16"/>
          <p:cNvSpPr txBox="1"/>
          <p:nvPr/>
        </p:nvSpPr>
        <p:spPr>
          <a:xfrm>
            <a:off x="179512" y="4941168"/>
            <a:ext cx="1152128" cy="553998"/>
          </a:xfrm>
          <a:prstGeom prst="rect">
            <a:avLst/>
          </a:prstGeom>
          <a:noFill/>
        </p:spPr>
        <p:txBody>
          <a:bodyPr wrap="square" rtlCol="0">
            <a:spAutoFit/>
          </a:bodyPr>
          <a:lstStyle/>
          <a:p>
            <a:r>
              <a:rPr kumimoji="1" lang="ja-JP" altLang="en-US" sz="1000" dirty="0" smtClean="0"/>
              <a:t>ギビジョモデルと地元企業</a:t>
            </a:r>
            <a:r>
              <a:rPr kumimoji="1" lang="en-US" altLang="ja-JP" sz="1000" dirty="0" smtClean="0"/>
              <a:t>8</a:t>
            </a:r>
            <a:r>
              <a:rPr kumimoji="1" lang="ja-JP" altLang="en-US" sz="1000" dirty="0" smtClean="0"/>
              <a:t>社のコラボ</a:t>
            </a:r>
            <a:endParaRPr kumimoji="1" lang="ja-JP" altLang="en-US" sz="1000" dirty="0"/>
          </a:p>
        </p:txBody>
      </p:sp>
      <p:sp>
        <p:nvSpPr>
          <p:cNvPr id="18" name="テキスト ボックス 17"/>
          <p:cNvSpPr txBox="1"/>
          <p:nvPr/>
        </p:nvSpPr>
        <p:spPr>
          <a:xfrm>
            <a:off x="2627784" y="4941168"/>
            <a:ext cx="1224136" cy="553998"/>
          </a:xfrm>
          <a:prstGeom prst="rect">
            <a:avLst/>
          </a:prstGeom>
          <a:noFill/>
        </p:spPr>
        <p:txBody>
          <a:bodyPr wrap="square" rtlCol="0">
            <a:spAutoFit/>
          </a:bodyPr>
          <a:lstStyle/>
          <a:p>
            <a:r>
              <a:rPr kumimoji="1" lang="ja-JP" altLang="en-US" sz="1000" dirty="0" smtClean="0"/>
              <a:t>ギビジョモデルと地元サロン</a:t>
            </a:r>
            <a:r>
              <a:rPr kumimoji="1" lang="en-US" altLang="ja-JP" sz="1000" dirty="0" smtClean="0"/>
              <a:t>10</a:t>
            </a:r>
            <a:r>
              <a:rPr kumimoji="1" lang="ja-JP" altLang="en-US" sz="1000" dirty="0" smtClean="0"/>
              <a:t>店のコラボ</a:t>
            </a:r>
            <a:endParaRPr kumimoji="1" lang="ja-JP" altLang="en-US" sz="1000" dirty="0"/>
          </a:p>
        </p:txBody>
      </p:sp>
      <p:sp>
        <p:nvSpPr>
          <p:cNvPr id="19" name="テキスト ボックス 18"/>
          <p:cNvSpPr txBox="1"/>
          <p:nvPr/>
        </p:nvSpPr>
        <p:spPr>
          <a:xfrm>
            <a:off x="5436096" y="4869160"/>
            <a:ext cx="2952328" cy="461665"/>
          </a:xfrm>
          <a:prstGeom prst="rect">
            <a:avLst/>
          </a:prstGeom>
          <a:noFill/>
        </p:spPr>
        <p:txBody>
          <a:bodyPr wrap="square" rtlCol="0">
            <a:spAutoFit/>
          </a:bodyPr>
          <a:lstStyle/>
          <a:p>
            <a:r>
              <a:rPr kumimoji="1" lang="ja-JP" altLang="en-US" sz="1200" dirty="0" smtClean="0"/>
              <a:t>岐阜の女性が作る女性イベント。</a:t>
            </a:r>
            <a:endParaRPr kumimoji="1" lang="en-US" altLang="ja-JP" sz="1200" dirty="0" smtClean="0"/>
          </a:p>
          <a:p>
            <a:r>
              <a:rPr lang="en-US" altLang="ja-JP" sz="1200" dirty="0" smtClean="0"/>
              <a:t>1,000</a:t>
            </a:r>
            <a:r>
              <a:rPr lang="ja-JP" altLang="en-US" sz="1200" dirty="0" smtClean="0"/>
              <a:t>人ファッションショーなど予定</a:t>
            </a:r>
            <a:endParaRPr kumimoji="1" lang="ja-JP" altLang="en-US" sz="1200" dirty="0"/>
          </a:p>
        </p:txBody>
      </p:sp>
      <p:sp>
        <p:nvSpPr>
          <p:cNvPr id="20" name="テキスト ボックス 19"/>
          <p:cNvSpPr txBox="1"/>
          <p:nvPr/>
        </p:nvSpPr>
        <p:spPr>
          <a:xfrm>
            <a:off x="395536" y="2780928"/>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21" name="テキスト ボックス 20"/>
          <p:cNvSpPr txBox="1"/>
          <p:nvPr/>
        </p:nvSpPr>
        <p:spPr>
          <a:xfrm>
            <a:off x="2843808" y="2780928"/>
            <a:ext cx="5616624" cy="523220"/>
          </a:xfrm>
          <a:prstGeom prst="rect">
            <a:avLst/>
          </a:prstGeom>
          <a:noFill/>
        </p:spPr>
        <p:txBody>
          <a:bodyPr wrap="square" rtlCol="0">
            <a:spAutoFit/>
          </a:bodyPr>
          <a:lstStyle/>
          <a:p>
            <a:r>
              <a:rPr kumimoji="1" lang="ja-JP"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・協賛企業としてブース出展予定</a:t>
            </a:r>
            <a:endParaRPr kumimoji="1" lang="ja-JP"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endParaRPr>
          </a:p>
        </p:txBody>
      </p:sp>
      <p:pic>
        <p:nvPicPr>
          <p:cNvPr id="22" name="Picture 12" descr="P4294139"/>
          <p:cNvPicPr>
            <a:picLocks noChangeAspect="1" noChangeArrowheads="1"/>
          </p:cNvPicPr>
          <p:nvPr/>
        </p:nvPicPr>
        <p:blipFill>
          <a:blip r:embed="rId4" cstate="print"/>
          <a:srcRect/>
          <a:stretch>
            <a:fillRect/>
          </a:stretch>
        </p:blipFill>
        <p:spPr bwMode="auto">
          <a:xfrm>
            <a:off x="0" y="5661248"/>
            <a:ext cx="1259632" cy="686811"/>
          </a:xfrm>
          <a:prstGeom prst="rect">
            <a:avLst/>
          </a:prstGeom>
          <a:noFill/>
        </p:spPr>
      </p:pic>
      <p:sp>
        <p:nvSpPr>
          <p:cNvPr id="24" name="テキスト ボックス 23"/>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特典⑩</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cstate="print"/>
          <a:srcRect l="7678" t="14765" r="9338" b="7989"/>
          <a:stretch>
            <a:fillRect/>
          </a:stretch>
        </p:blipFill>
        <p:spPr bwMode="auto">
          <a:xfrm>
            <a:off x="7596336" y="2348880"/>
            <a:ext cx="1152128" cy="857967"/>
          </a:xfrm>
          <a:prstGeom prst="rect">
            <a:avLst/>
          </a:prstGeom>
          <a:noFill/>
          <a:ln w="9525">
            <a:solidFill>
              <a:srgbClr val="FF0000"/>
            </a:solidFill>
            <a:miter lim="800000"/>
            <a:headEnd/>
            <a:tailEnd/>
          </a:ln>
        </p:spPr>
      </p:pic>
      <p:pic>
        <p:nvPicPr>
          <p:cNvPr id="20" name="Picture 4" descr="F:\岐阜美少女図鑑\25.4.21VOL.9モレラカメラテスト\カメテスの様子\IMG_9283.JPG"/>
          <p:cNvPicPr>
            <a:picLocks noChangeAspect="1" noChangeArrowheads="1"/>
          </p:cNvPicPr>
          <p:nvPr/>
        </p:nvPicPr>
        <p:blipFill>
          <a:blip r:embed="rId3" cstate="print"/>
          <a:srcRect/>
          <a:stretch>
            <a:fillRect/>
          </a:stretch>
        </p:blipFill>
        <p:spPr bwMode="auto">
          <a:xfrm>
            <a:off x="2267744" y="1844824"/>
            <a:ext cx="1224136" cy="816090"/>
          </a:xfrm>
          <a:prstGeom prst="rect">
            <a:avLst/>
          </a:prstGeom>
          <a:noFill/>
        </p:spPr>
      </p:pic>
      <p:sp>
        <p:nvSpPr>
          <p:cNvPr id="2" name="タイトル 1"/>
          <p:cNvSpPr>
            <a:spLocks noGrp="1"/>
          </p:cNvSpPr>
          <p:nvPr>
            <p:ph type="title"/>
          </p:nvPr>
        </p:nvSpPr>
        <p:spPr>
          <a:xfrm>
            <a:off x="395536" y="548680"/>
            <a:ext cx="8229600" cy="1066800"/>
          </a:xfrm>
        </p:spPr>
        <p:txBody>
          <a:bodyPr/>
          <a:lstStyle/>
          <a:p>
            <a:r>
              <a:rPr kumimoji="1" lang="ja-JP" altLang="en-US" dirty="0" smtClean="0">
                <a:latin typeface="ＤＦＰ太丸ゴシック体" pitchFamily="50" charset="-128"/>
                <a:ea typeface="ＤＦＰ太丸ゴシック体" pitchFamily="50" charset="-128"/>
              </a:rPr>
              <a:t>特典まとめ</a:t>
            </a:r>
            <a:endParaRPr kumimoji="1" lang="ja-JP" altLang="en-US" dirty="0">
              <a:latin typeface="ＤＦＰ太丸ゴシック体" pitchFamily="50" charset="-128"/>
              <a:ea typeface="ＤＦＰ太丸ゴシック体" pitchFamily="50" charset="-128"/>
            </a:endParaRPr>
          </a:p>
        </p:txBody>
      </p:sp>
      <p:sp>
        <p:nvSpPr>
          <p:cNvPr id="4" name="円/楕円 3"/>
          <p:cNvSpPr/>
          <p:nvPr/>
        </p:nvSpPr>
        <p:spPr>
          <a:xfrm>
            <a:off x="251520" y="2204864"/>
            <a:ext cx="2376264"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ＤＦＰ太丸ゴシック体" pitchFamily="50" charset="-128"/>
                <a:ea typeface="ＤＦＰ太丸ゴシック体" pitchFamily="50" charset="-128"/>
              </a:rPr>
              <a:t>イベントＰＲ</a:t>
            </a:r>
            <a:endParaRPr kumimoji="1" lang="ja-JP" altLang="en-US" dirty="0">
              <a:latin typeface="ＤＦＰ太丸ゴシック体" pitchFamily="50" charset="-128"/>
              <a:ea typeface="ＤＦＰ太丸ゴシック体" pitchFamily="50" charset="-128"/>
            </a:endParaRPr>
          </a:p>
        </p:txBody>
      </p:sp>
      <p:sp>
        <p:nvSpPr>
          <p:cNvPr id="5" name="円/楕円 4"/>
          <p:cNvSpPr/>
          <p:nvPr/>
        </p:nvSpPr>
        <p:spPr>
          <a:xfrm>
            <a:off x="3131840" y="2852936"/>
            <a:ext cx="2376264" cy="18722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ＤＦＰ太丸ゴシック体" pitchFamily="50" charset="-128"/>
                <a:ea typeface="ＤＦＰ太丸ゴシック体" pitchFamily="50" charset="-128"/>
              </a:rPr>
              <a:t>岐阜県</a:t>
            </a:r>
            <a:endParaRPr lang="en-US" altLang="ja-JP" dirty="0" smtClean="0">
              <a:latin typeface="ＤＦＰ太丸ゴシック体" pitchFamily="50" charset="-128"/>
              <a:ea typeface="ＤＦＰ太丸ゴシック体" pitchFamily="50" charset="-128"/>
            </a:endParaRPr>
          </a:p>
          <a:p>
            <a:pPr algn="ctr"/>
            <a:r>
              <a:rPr kumimoji="1" lang="en-US" altLang="ja-JP" sz="2000" dirty="0" smtClean="0">
                <a:latin typeface="ＤＦＰ太丸ゴシック体" pitchFamily="50" charset="-128"/>
                <a:ea typeface="ＤＦＰ太丸ゴシック体" pitchFamily="50" charset="-128"/>
              </a:rPr>
              <a:t>100</a:t>
            </a:r>
            <a:r>
              <a:rPr kumimoji="1" lang="ja-JP" altLang="en-US" sz="3200" dirty="0" smtClean="0">
                <a:latin typeface="ＤＦＰ太丸ゴシック体" pitchFamily="50" charset="-128"/>
                <a:ea typeface="ＤＦＰ太丸ゴシック体" pitchFamily="50" charset="-128"/>
              </a:rPr>
              <a:t>万人</a:t>
            </a:r>
            <a:endParaRPr kumimoji="1" lang="en-US" altLang="ja-JP" sz="3200" dirty="0" smtClean="0">
              <a:latin typeface="ＤＦＰ太丸ゴシック体" pitchFamily="50" charset="-128"/>
              <a:ea typeface="ＤＦＰ太丸ゴシック体" pitchFamily="50" charset="-128"/>
            </a:endParaRPr>
          </a:p>
          <a:p>
            <a:pPr algn="ctr"/>
            <a:r>
              <a:rPr kumimoji="1" lang="ja-JP" altLang="en-US" dirty="0" smtClean="0">
                <a:latin typeface="ＤＦＰ太丸ゴシック体" pitchFamily="50" charset="-128"/>
                <a:ea typeface="ＤＦＰ太丸ゴシック体" pitchFamily="50" charset="-128"/>
              </a:rPr>
              <a:t>美少女</a:t>
            </a:r>
            <a:endParaRPr kumimoji="1" lang="en-US" altLang="ja-JP" dirty="0" smtClean="0">
              <a:latin typeface="ＤＦＰ太丸ゴシック体" pitchFamily="50" charset="-128"/>
              <a:ea typeface="ＤＦＰ太丸ゴシック体" pitchFamily="50" charset="-128"/>
            </a:endParaRPr>
          </a:p>
          <a:p>
            <a:pPr algn="ctr"/>
            <a:r>
              <a:rPr kumimoji="1" lang="ja-JP" altLang="en-US" dirty="0" smtClean="0">
                <a:latin typeface="ＤＦＰ太丸ゴシック体" pitchFamily="50" charset="-128"/>
                <a:ea typeface="ＤＦＰ太丸ゴシック体" pitchFamily="50" charset="-128"/>
              </a:rPr>
              <a:t>プロジェクト</a:t>
            </a:r>
            <a:endParaRPr kumimoji="1" lang="ja-JP" altLang="en-US" dirty="0">
              <a:latin typeface="ＤＦＰ太丸ゴシック体" pitchFamily="50" charset="-128"/>
              <a:ea typeface="ＤＦＰ太丸ゴシック体" pitchFamily="50" charset="-128"/>
            </a:endParaRPr>
          </a:p>
        </p:txBody>
      </p:sp>
      <p:sp>
        <p:nvSpPr>
          <p:cNvPr id="6" name="円/楕円 5"/>
          <p:cNvSpPr/>
          <p:nvPr/>
        </p:nvSpPr>
        <p:spPr>
          <a:xfrm>
            <a:off x="5508104" y="836712"/>
            <a:ext cx="2448272"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ＤＦＰ太丸ゴシック体" pitchFamily="50" charset="-128"/>
                <a:ea typeface="ＤＦＰ太丸ゴシック体" pitchFamily="50" charset="-128"/>
              </a:rPr>
              <a:t>メディアＰＲ</a:t>
            </a:r>
            <a:endParaRPr kumimoji="1" lang="ja-JP" altLang="en-US" dirty="0">
              <a:latin typeface="ＤＦＰ太丸ゴシック体" pitchFamily="50" charset="-128"/>
              <a:ea typeface="ＤＦＰ太丸ゴシック体" pitchFamily="50" charset="-128"/>
            </a:endParaRPr>
          </a:p>
        </p:txBody>
      </p:sp>
      <p:sp>
        <p:nvSpPr>
          <p:cNvPr id="12" name="円/楕円 11"/>
          <p:cNvSpPr/>
          <p:nvPr/>
        </p:nvSpPr>
        <p:spPr>
          <a:xfrm>
            <a:off x="5724128" y="3140968"/>
            <a:ext cx="316835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ＤＦＰ太丸ゴシック体" pitchFamily="50" charset="-128"/>
                <a:ea typeface="ＤＦＰ太丸ゴシック体" pitchFamily="50" charset="-128"/>
              </a:rPr>
              <a:t>岐阜美少女図鑑ＰＲ</a:t>
            </a:r>
            <a:endParaRPr kumimoji="1" lang="ja-JP" altLang="en-US" dirty="0">
              <a:latin typeface="ＤＦＰ太丸ゴシック体" pitchFamily="50" charset="-128"/>
              <a:ea typeface="ＤＦＰ太丸ゴシック体" pitchFamily="50" charset="-128"/>
            </a:endParaRPr>
          </a:p>
        </p:txBody>
      </p:sp>
      <p:sp>
        <p:nvSpPr>
          <p:cNvPr id="13" name="テキスト ボックス 12"/>
          <p:cNvSpPr txBox="1"/>
          <p:nvPr/>
        </p:nvSpPr>
        <p:spPr>
          <a:xfrm>
            <a:off x="107504" y="6105490"/>
            <a:ext cx="8820472" cy="707886"/>
          </a:xfrm>
          <a:prstGeom prst="rect">
            <a:avLst/>
          </a:prstGeom>
          <a:noFill/>
        </p:spPr>
        <p:txBody>
          <a:bodyPr wrap="square" rtlCol="0">
            <a:spAutoFit/>
          </a:bodyPr>
          <a:lstStyle/>
          <a:p>
            <a:r>
              <a:rPr lang="ja-JP" altLang="en-US" sz="2000" b="1" dirty="0" smtClean="0">
                <a:ln w="12700">
                  <a:solidFill>
                    <a:schemeClr val="tx2">
                      <a:satMod val="155000"/>
                    </a:schemeClr>
                  </a:solidFill>
                  <a:prstDash val="solid"/>
                </a:ln>
                <a:solidFill>
                  <a:srgbClr val="C00000"/>
                </a:solidFill>
                <a:effectLst>
                  <a:outerShdw blurRad="50800" dist="38100" algn="l" rotWithShape="0">
                    <a:prstClr val="black">
                      <a:alpha val="40000"/>
                    </a:prstClr>
                  </a:outerShdw>
                </a:effectLst>
                <a:latin typeface="ＤＦＰ太丸ゴシック体" pitchFamily="50" charset="-128"/>
                <a:ea typeface="ＤＦＰ太丸ゴシック体" pitchFamily="50" charset="-128"/>
              </a:rPr>
              <a:t>多角的・長期的プロモーションと、岐阜県女性へのアピールすべてが一体化。</a:t>
            </a:r>
            <a:r>
              <a:rPr kumimoji="1" lang="ja-JP" altLang="en-US" sz="2000" b="1" dirty="0" smtClean="0">
                <a:ln w="12700">
                  <a:solidFill>
                    <a:schemeClr val="tx2">
                      <a:satMod val="155000"/>
                    </a:schemeClr>
                  </a:solidFill>
                  <a:prstDash val="solid"/>
                </a:ln>
                <a:solidFill>
                  <a:srgbClr val="C00000"/>
                </a:solidFill>
                <a:effectLst>
                  <a:outerShdw blurRad="50800" dist="38100" algn="l" rotWithShape="0">
                    <a:prstClr val="black">
                      <a:alpha val="40000"/>
                    </a:prstClr>
                  </a:outerShdw>
                </a:effectLst>
                <a:latin typeface="ＤＦＰ太丸ゴシック体" pitchFamily="50" charset="-128"/>
                <a:ea typeface="ＤＦＰ太丸ゴシック体" pitchFamily="50" charset="-128"/>
              </a:rPr>
              <a:t>一社では不可能な企画が可能になる！</a:t>
            </a:r>
            <a:endParaRPr kumimoji="1" lang="ja-JP" altLang="en-US" sz="2000" b="1" dirty="0">
              <a:ln w="12700">
                <a:solidFill>
                  <a:schemeClr val="tx2">
                    <a:satMod val="155000"/>
                  </a:schemeClr>
                </a:solidFill>
                <a:prstDash val="solid"/>
              </a:ln>
              <a:solidFill>
                <a:srgbClr val="C00000"/>
              </a:solidFill>
              <a:effectLst>
                <a:outerShdw blurRad="50800" dist="38100" algn="l" rotWithShape="0">
                  <a:prstClr val="black">
                    <a:alpha val="40000"/>
                  </a:prstClr>
                </a:outerShdw>
              </a:effectLst>
              <a:latin typeface="ＤＦＰ太丸ゴシック体" pitchFamily="50" charset="-128"/>
              <a:ea typeface="ＤＦＰ太丸ゴシック体" pitchFamily="50" charset="-128"/>
            </a:endParaRPr>
          </a:p>
        </p:txBody>
      </p:sp>
      <p:pic>
        <p:nvPicPr>
          <p:cNvPr id="14" name="Picture 3" descr="F:\岐阜美少女図鑑\25.11.3柳ヶ瀬健康ウォーク\IMG_7156.JPG"/>
          <p:cNvPicPr>
            <a:picLocks noChangeAspect="1" noChangeArrowheads="1"/>
          </p:cNvPicPr>
          <p:nvPr/>
        </p:nvPicPr>
        <p:blipFill>
          <a:blip r:embed="rId4" cstate="print"/>
          <a:srcRect/>
          <a:stretch>
            <a:fillRect/>
          </a:stretch>
        </p:blipFill>
        <p:spPr bwMode="auto">
          <a:xfrm>
            <a:off x="2123728" y="2780928"/>
            <a:ext cx="1116124" cy="744083"/>
          </a:xfrm>
          <a:prstGeom prst="rect">
            <a:avLst/>
          </a:prstGeom>
          <a:noFill/>
        </p:spPr>
      </p:pic>
      <p:pic>
        <p:nvPicPr>
          <p:cNvPr id="15" name="Picture 2" descr="F:\メガギビ関連\メガギビ別冊表紙.jpg"/>
          <p:cNvPicPr>
            <a:picLocks noChangeAspect="1" noChangeArrowheads="1"/>
          </p:cNvPicPr>
          <p:nvPr/>
        </p:nvPicPr>
        <p:blipFill>
          <a:blip r:embed="rId5" cstate="print"/>
          <a:srcRect/>
          <a:stretch>
            <a:fillRect/>
          </a:stretch>
        </p:blipFill>
        <p:spPr bwMode="auto">
          <a:xfrm>
            <a:off x="0" y="3356992"/>
            <a:ext cx="1054480" cy="1480490"/>
          </a:xfrm>
          <a:prstGeom prst="rect">
            <a:avLst/>
          </a:prstGeom>
          <a:noFill/>
        </p:spPr>
      </p:pic>
      <p:pic>
        <p:nvPicPr>
          <p:cNvPr id="16" name="Picture 3" descr="D:\Users\user\Desktop\66408_431693603614885_1445712024_n.jpg"/>
          <p:cNvPicPr>
            <a:picLocks noChangeAspect="1" noChangeArrowheads="1"/>
          </p:cNvPicPr>
          <p:nvPr/>
        </p:nvPicPr>
        <p:blipFill>
          <a:blip r:embed="rId6" cstate="print"/>
          <a:srcRect/>
          <a:stretch>
            <a:fillRect/>
          </a:stretch>
        </p:blipFill>
        <p:spPr bwMode="auto">
          <a:xfrm>
            <a:off x="107504" y="5013176"/>
            <a:ext cx="1440160" cy="1080120"/>
          </a:xfrm>
          <a:prstGeom prst="rect">
            <a:avLst/>
          </a:prstGeom>
          <a:noFill/>
        </p:spPr>
      </p:pic>
      <p:sp>
        <p:nvSpPr>
          <p:cNvPr id="11" name="円/楕円 10"/>
          <p:cNvSpPr/>
          <p:nvPr/>
        </p:nvSpPr>
        <p:spPr>
          <a:xfrm>
            <a:off x="539552" y="4509120"/>
            <a:ext cx="2520280"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ＤＦＰ太丸ゴシック体" pitchFamily="50" charset="-128"/>
                <a:ea typeface="ＤＦＰ太丸ゴシック体" pitchFamily="50" charset="-128"/>
              </a:rPr>
              <a:t>販促ＰＲ</a:t>
            </a:r>
            <a:endParaRPr kumimoji="1" lang="ja-JP" altLang="en-US" dirty="0">
              <a:latin typeface="ＤＦＰ太丸ゴシック体" pitchFamily="50" charset="-128"/>
              <a:ea typeface="ＤＦＰ太丸ゴシック体" pitchFamily="50" charset="-128"/>
            </a:endParaRPr>
          </a:p>
        </p:txBody>
      </p:sp>
      <p:pic>
        <p:nvPicPr>
          <p:cNvPr id="17" name="Picture 1" descr="D:\Users\user\Desktop\P1570992.jpg"/>
          <p:cNvPicPr>
            <a:picLocks noChangeAspect="1" noChangeArrowheads="1"/>
          </p:cNvPicPr>
          <p:nvPr/>
        </p:nvPicPr>
        <p:blipFill>
          <a:blip r:embed="rId7" cstate="print"/>
          <a:srcRect/>
          <a:stretch>
            <a:fillRect/>
          </a:stretch>
        </p:blipFill>
        <p:spPr bwMode="auto">
          <a:xfrm>
            <a:off x="1619672" y="5445224"/>
            <a:ext cx="1008112" cy="567063"/>
          </a:xfrm>
          <a:prstGeom prst="rect">
            <a:avLst/>
          </a:prstGeom>
          <a:noFill/>
        </p:spPr>
      </p:pic>
      <p:pic>
        <p:nvPicPr>
          <p:cNvPr id="18" name="Picture 3"/>
          <p:cNvPicPr>
            <a:picLocks noChangeAspect="1" noChangeArrowheads="1"/>
          </p:cNvPicPr>
          <p:nvPr/>
        </p:nvPicPr>
        <p:blipFill>
          <a:blip r:embed="rId8" cstate="print"/>
          <a:srcRect t="15503" b="16856"/>
          <a:stretch>
            <a:fillRect/>
          </a:stretch>
        </p:blipFill>
        <p:spPr bwMode="auto">
          <a:xfrm>
            <a:off x="5364088" y="1484784"/>
            <a:ext cx="1800200" cy="974127"/>
          </a:xfrm>
          <a:prstGeom prst="rect">
            <a:avLst/>
          </a:prstGeom>
          <a:noFill/>
          <a:ln w="9525">
            <a:solidFill>
              <a:srgbClr val="FF0000"/>
            </a:solidFill>
            <a:miter lim="800000"/>
            <a:headEnd/>
            <a:tailEnd/>
          </a:ln>
        </p:spPr>
      </p:pic>
      <p:pic>
        <p:nvPicPr>
          <p:cNvPr id="19" name="Picture 10" descr="12789153810"/>
          <p:cNvPicPr>
            <a:picLocks noChangeAspect="1" noChangeArrowheads="1"/>
          </p:cNvPicPr>
          <p:nvPr/>
        </p:nvPicPr>
        <p:blipFill>
          <a:blip r:embed="rId9" cstate="print"/>
          <a:srcRect/>
          <a:stretch>
            <a:fillRect/>
          </a:stretch>
        </p:blipFill>
        <p:spPr bwMode="auto">
          <a:xfrm>
            <a:off x="7452320" y="1484784"/>
            <a:ext cx="1119039" cy="792088"/>
          </a:xfrm>
          <a:prstGeom prst="rect">
            <a:avLst/>
          </a:prstGeom>
          <a:noFill/>
        </p:spPr>
      </p:pic>
      <p:pic>
        <p:nvPicPr>
          <p:cNvPr id="21" name="Picture 22" descr="B2Poster"/>
          <p:cNvPicPr>
            <a:picLocks noChangeAspect="1" noChangeArrowheads="1"/>
          </p:cNvPicPr>
          <p:nvPr/>
        </p:nvPicPr>
        <p:blipFill>
          <a:blip r:embed="rId10" cstate="print"/>
          <a:srcRect/>
          <a:stretch>
            <a:fillRect/>
          </a:stretch>
        </p:blipFill>
        <p:spPr bwMode="auto">
          <a:xfrm>
            <a:off x="5148064" y="4725144"/>
            <a:ext cx="830308" cy="1172717"/>
          </a:xfrm>
          <a:prstGeom prst="rect">
            <a:avLst/>
          </a:prstGeom>
          <a:noFill/>
        </p:spPr>
      </p:pic>
      <p:pic>
        <p:nvPicPr>
          <p:cNvPr id="37890" name="Picture 2" descr="D:\Users\user\Desktop\美少女図鑑\美少女図鑑本誌\vol.10\vol.10イメージ.jpg"/>
          <p:cNvPicPr>
            <a:picLocks noChangeAspect="1" noChangeArrowheads="1"/>
          </p:cNvPicPr>
          <p:nvPr/>
        </p:nvPicPr>
        <p:blipFill>
          <a:blip r:embed="rId11" cstate="print"/>
          <a:srcRect/>
          <a:stretch>
            <a:fillRect/>
          </a:stretch>
        </p:blipFill>
        <p:spPr bwMode="auto">
          <a:xfrm>
            <a:off x="6012160" y="3861048"/>
            <a:ext cx="1532434" cy="780706"/>
          </a:xfrm>
          <a:prstGeom prst="rect">
            <a:avLst/>
          </a:prstGeom>
          <a:noFill/>
        </p:spPr>
      </p:pic>
      <p:pic>
        <p:nvPicPr>
          <p:cNvPr id="37891" name="Picture 3" descr="D:\Users\user\Desktop\100万人美少女プロジェクト2014\gb_P58_okb.jpg"/>
          <p:cNvPicPr>
            <a:picLocks noChangeAspect="1" noChangeArrowheads="1"/>
          </p:cNvPicPr>
          <p:nvPr/>
        </p:nvPicPr>
        <p:blipFill>
          <a:blip r:embed="rId12" cstate="print"/>
          <a:srcRect/>
          <a:stretch>
            <a:fillRect/>
          </a:stretch>
        </p:blipFill>
        <p:spPr bwMode="auto">
          <a:xfrm>
            <a:off x="7812360" y="3861048"/>
            <a:ext cx="1226668" cy="1746572"/>
          </a:xfrm>
          <a:prstGeom prst="rect">
            <a:avLst/>
          </a:prstGeom>
          <a:noFill/>
        </p:spPr>
      </p:pic>
      <p:pic>
        <p:nvPicPr>
          <p:cNvPr id="37892" name="Picture 4" descr="D:\Users\user\Desktop\100万人美少女プロジェクト2014\gb_P56-57_lq.jpg"/>
          <p:cNvPicPr>
            <a:picLocks noChangeAspect="1" noChangeArrowheads="1"/>
          </p:cNvPicPr>
          <p:nvPr/>
        </p:nvPicPr>
        <p:blipFill>
          <a:blip r:embed="rId13" cstate="print"/>
          <a:srcRect/>
          <a:stretch>
            <a:fillRect/>
          </a:stretch>
        </p:blipFill>
        <p:spPr bwMode="auto">
          <a:xfrm>
            <a:off x="6156176" y="4797152"/>
            <a:ext cx="1656184" cy="1166479"/>
          </a:xfrm>
          <a:prstGeom prst="rect">
            <a:avLst/>
          </a:prstGeom>
          <a:noFill/>
        </p:spPr>
      </p:pic>
      <p:sp>
        <p:nvSpPr>
          <p:cNvPr id="27" name="テキスト ボックス 26"/>
          <p:cNvSpPr txBox="1"/>
          <p:nvPr/>
        </p:nvSpPr>
        <p:spPr>
          <a:xfrm>
            <a:off x="107504" y="2924944"/>
            <a:ext cx="2088232" cy="276999"/>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特典①スカウトキャラバン</a:t>
            </a:r>
            <a:endParaRPr kumimoji="1" lang="ja-JP" altLang="en-US" sz="1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29" name="テキスト ボックス 28"/>
          <p:cNvSpPr txBox="1"/>
          <p:nvPr/>
        </p:nvSpPr>
        <p:spPr>
          <a:xfrm>
            <a:off x="4932040" y="4509120"/>
            <a:ext cx="2088232" cy="338554"/>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特典②</a:t>
            </a:r>
            <a:r>
              <a:rPr kumimoji="1" lang="en-US" altLang="ja-JP" sz="16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VOL.11</a:t>
            </a:r>
            <a:r>
              <a:rPr kumimoji="1" lang="ja-JP" altLang="en-US" sz="16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協賛</a:t>
            </a:r>
            <a:endParaRPr kumimoji="1" lang="ja-JP" altLang="en-US" sz="16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0" name="テキスト ボックス 29"/>
          <p:cNvSpPr txBox="1"/>
          <p:nvPr/>
        </p:nvSpPr>
        <p:spPr>
          <a:xfrm>
            <a:off x="7092280" y="5733256"/>
            <a:ext cx="1872208" cy="307777"/>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特典③</a:t>
            </a:r>
            <a:r>
              <a:rPr kumimoji="1" lang="en-US" altLang="ja-JP" sz="14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VOL.12</a:t>
            </a:r>
            <a:r>
              <a:rPr kumimoji="1" lang="ja-JP" altLang="en-US" sz="14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協賛</a:t>
            </a:r>
            <a:endParaRPr kumimoji="1" lang="ja-JP" altLang="en-US" sz="14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1" name="テキスト ボックス 30"/>
          <p:cNvSpPr txBox="1"/>
          <p:nvPr/>
        </p:nvSpPr>
        <p:spPr>
          <a:xfrm>
            <a:off x="3059832" y="1340768"/>
            <a:ext cx="2664296" cy="307777"/>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特典④岐阜エフエム番組協賛</a:t>
            </a:r>
            <a:endParaRPr kumimoji="1" lang="ja-JP" altLang="en-US" sz="14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2" name="テキスト ボックス 31"/>
          <p:cNvSpPr txBox="1"/>
          <p:nvPr/>
        </p:nvSpPr>
        <p:spPr>
          <a:xfrm>
            <a:off x="2771800" y="5373216"/>
            <a:ext cx="2520280" cy="276999"/>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特典⑦</a:t>
            </a:r>
            <a:r>
              <a:rPr lang="ja-JP" altLang="en-US" sz="1200" dirty="0" smtClean="0">
                <a:solidFill>
                  <a:schemeClr val="bg1"/>
                </a:solidFill>
                <a:latin typeface="ＤＦＰ太丸ゴシック体" pitchFamily="50" charset="-128"/>
                <a:ea typeface="ＤＦＰ太丸ゴシック体" pitchFamily="50" charset="-128"/>
                <a:cs typeface="メイリオ" pitchFamily="50" charset="-128"/>
              </a:rPr>
              <a:t>卓上カレンダー制作＆配布</a:t>
            </a:r>
            <a:endParaRPr kumimoji="1" lang="ja-JP" altLang="en-US" sz="1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3" name="テキスト ボックス 32"/>
          <p:cNvSpPr txBox="1"/>
          <p:nvPr/>
        </p:nvSpPr>
        <p:spPr>
          <a:xfrm>
            <a:off x="3635896" y="2132856"/>
            <a:ext cx="2736304" cy="276999"/>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特典⑤</a:t>
            </a:r>
            <a:r>
              <a:rPr lang="ja-JP" altLang="en-US" sz="1200" dirty="0" smtClean="0">
                <a:solidFill>
                  <a:schemeClr val="bg1"/>
                </a:solidFill>
                <a:latin typeface="ＤＦＰ太丸ゴシック体" pitchFamily="50" charset="-128"/>
                <a:ea typeface="ＤＦＰ太丸ゴシック体" pitchFamily="50" charset="-128"/>
                <a:cs typeface="メイリオ" pitchFamily="50" charset="-128"/>
              </a:rPr>
              <a:t>岐阜美少女図鑑</a:t>
            </a:r>
            <a:r>
              <a:rPr lang="en-US" altLang="ja-JP" sz="1200" dirty="0" smtClean="0">
                <a:solidFill>
                  <a:schemeClr val="bg1"/>
                </a:solidFill>
                <a:latin typeface="ＤＦＰ太丸ゴシック体" pitchFamily="50" charset="-128"/>
                <a:ea typeface="ＤＦＰ太丸ゴシック体" pitchFamily="50" charset="-128"/>
                <a:cs typeface="メイリオ" pitchFamily="50" charset="-128"/>
              </a:rPr>
              <a:t>HP</a:t>
            </a:r>
            <a:r>
              <a:rPr lang="ja-JP" altLang="en-US" sz="1200" dirty="0" smtClean="0">
                <a:solidFill>
                  <a:schemeClr val="bg1"/>
                </a:solidFill>
                <a:latin typeface="ＤＦＰ太丸ゴシック体" pitchFamily="50" charset="-128"/>
                <a:ea typeface="ＤＦＰ太丸ゴシック体" pitchFamily="50" charset="-128"/>
                <a:cs typeface="メイリオ" pitchFamily="50" charset="-128"/>
              </a:rPr>
              <a:t>タイアップ</a:t>
            </a:r>
            <a:endParaRPr kumimoji="1" lang="ja-JP" altLang="en-US" sz="1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4" name="テキスト ボックス 33"/>
          <p:cNvSpPr txBox="1"/>
          <p:nvPr/>
        </p:nvSpPr>
        <p:spPr>
          <a:xfrm>
            <a:off x="2339752" y="4941168"/>
            <a:ext cx="2736304" cy="307777"/>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特典⑥</a:t>
            </a:r>
            <a:r>
              <a:rPr lang="ja-JP" altLang="en-US" sz="1400" dirty="0" smtClean="0">
                <a:solidFill>
                  <a:schemeClr val="bg1"/>
                </a:solidFill>
                <a:latin typeface="ＤＦＰ太丸ゴシック体" pitchFamily="50" charset="-128"/>
                <a:ea typeface="ＤＦＰ太丸ゴシック体" pitchFamily="50" charset="-128"/>
                <a:cs typeface="メイリオ" pitchFamily="50" charset="-128"/>
              </a:rPr>
              <a:t>夏祭りうちわ制作＆配布</a:t>
            </a:r>
            <a:endParaRPr kumimoji="1" lang="ja-JP" altLang="en-US" sz="14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5" name="テキスト ボックス 34"/>
          <p:cNvSpPr txBox="1"/>
          <p:nvPr/>
        </p:nvSpPr>
        <p:spPr>
          <a:xfrm>
            <a:off x="4427984" y="2708920"/>
            <a:ext cx="3384376" cy="276999"/>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特典⑧</a:t>
            </a:r>
            <a:r>
              <a:rPr lang="en-US" altLang="ja-JP" sz="1200" dirty="0" smtClean="0">
                <a:solidFill>
                  <a:schemeClr val="bg1"/>
                </a:solidFill>
                <a:latin typeface="ＤＦＰ太丸ゴシック体" pitchFamily="50" charset="-128"/>
                <a:ea typeface="ＤＦＰ太丸ゴシック体" pitchFamily="50" charset="-128"/>
                <a:cs typeface="メイリオ" pitchFamily="50" charset="-128"/>
              </a:rPr>
              <a:t> CCN『</a:t>
            </a:r>
            <a:r>
              <a:rPr lang="ja-JP" altLang="en-US" sz="1200" dirty="0" smtClean="0">
                <a:solidFill>
                  <a:schemeClr val="bg1"/>
                </a:solidFill>
                <a:latin typeface="ＤＦＰ太丸ゴシック体" pitchFamily="50" charset="-128"/>
                <a:ea typeface="ＤＦＰ太丸ゴシック体" pitchFamily="50" charset="-128"/>
                <a:cs typeface="メイリオ" pitchFamily="50" charset="-128"/>
              </a:rPr>
              <a:t>岐阜美少女図鑑</a:t>
            </a:r>
            <a:r>
              <a:rPr lang="en-US" altLang="ja-JP" sz="1200" dirty="0" smtClean="0">
                <a:solidFill>
                  <a:schemeClr val="bg1"/>
                </a:solidFill>
                <a:latin typeface="ＤＦＰ太丸ゴシック体" pitchFamily="50" charset="-128"/>
                <a:ea typeface="ＤＦＰ太丸ゴシック体" pitchFamily="50" charset="-128"/>
                <a:cs typeface="メイリオ" pitchFamily="50" charset="-128"/>
              </a:rPr>
              <a:t>+TV』</a:t>
            </a:r>
            <a:r>
              <a:rPr lang="ja-JP" altLang="en-US" sz="1200" dirty="0" smtClean="0">
                <a:solidFill>
                  <a:schemeClr val="bg1"/>
                </a:solidFill>
                <a:latin typeface="ＤＦＰ太丸ゴシック体" pitchFamily="50" charset="-128"/>
                <a:ea typeface="ＤＦＰ太丸ゴシック体" pitchFamily="50" charset="-128"/>
                <a:cs typeface="メイリオ" pitchFamily="50" charset="-128"/>
              </a:rPr>
              <a:t>特別協賛</a:t>
            </a:r>
            <a:endParaRPr kumimoji="1" lang="ja-JP" altLang="en-US" sz="1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6" name="テキスト ボックス 35"/>
          <p:cNvSpPr txBox="1"/>
          <p:nvPr/>
        </p:nvSpPr>
        <p:spPr>
          <a:xfrm>
            <a:off x="395536" y="4221088"/>
            <a:ext cx="2880320" cy="276999"/>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特典⑨</a:t>
            </a:r>
            <a:r>
              <a:rPr lang="ja-JP" altLang="en-US" sz="1200" dirty="0" smtClean="0">
                <a:solidFill>
                  <a:schemeClr val="bg1"/>
                </a:solidFill>
                <a:latin typeface="ＤＦＰ太丸ゴシック体" pitchFamily="50" charset="-128"/>
                <a:ea typeface="ＤＦＰ太丸ゴシック体" pitchFamily="50" charset="-128"/>
                <a:cs typeface="メイリオ" pitchFamily="50" charset="-128"/>
              </a:rPr>
              <a:t>岐阜美少女図鑑演舞隊華美協賛</a:t>
            </a:r>
            <a:endParaRPr kumimoji="1" lang="ja-JP" altLang="en-US" sz="1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8" name="テキスト ボックス 37"/>
          <p:cNvSpPr txBox="1"/>
          <p:nvPr/>
        </p:nvSpPr>
        <p:spPr>
          <a:xfrm>
            <a:off x="251520" y="3501008"/>
            <a:ext cx="3024336" cy="338554"/>
          </a:xfrm>
          <a:prstGeom prst="rect">
            <a:avLst/>
          </a:prstGeom>
          <a:solidFill>
            <a:srgbClr val="FF99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特典⑩</a:t>
            </a:r>
            <a:r>
              <a:rPr lang="en-US" altLang="ja-JP" sz="1600" dirty="0" smtClean="0">
                <a:solidFill>
                  <a:schemeClr val="bg1"/>
                </a:solidFill>
                <a:latin typeface="ＤＦＰ太丸ゴシック体" pitchFamily="50" charset="-128"/>
                <a:ea typeface="ＤＦＰ太丸ゴシック体" pitchFamily="50" charset="-128"/>
                <a:cs typeface="メイリオ" pitchFamily="50" charset="-128"/>
              </a:rPr>
              <a:t> GIGAGIBI-1</a:t>
            </a:r>
            <a:r>
              <a:rPr lang="ja-JP" altLang="en-US" sz="1600" dirty="0" smtClean="0">
                <a:solidFill>
                  <a:schemeClr val="bg1"/>
                </a:solidFill>
                <a:latin typeface="ＤＦＰ太丸ゴシック体" pitchFamily="50" charset="-128"/>
                <a:ea typeface="ＤＦＰ太丸ゴシック体" pitchFamily="50" charset="-128"/>
                <a:cs typeface="メイリオ" pitchFamily="50" charset="-128"/>
              </a:rPr>
              <a:t>（仮）協賛</a:t>
            </a:r>
            <a:endParaRPr lang="en-US" altLang="ja-JP" sz="1600" dirty="0" smtClean="0">
              <a:solidFill>
                <a:schemeClr val="bg1"/>
              </a:solidFill>
              <a:latin typeface="ＤＦＰ太丸ゴシック体" pitchFamily="50" charset="-128"/>
              <a:ea typeface="ＤＦＰ太丸ゴシック体" pitchFamily="50" charset="-128"/>
              <a:cs typeface="メイリオ" pitchFamily="50"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3200" dirty="0" smtClean="0">
                <a:latin typeface="ＤＦＰ太丸ゴシック体" pitchFamily="50" charset="-128"/>
                <a:ea typeface="ＤＦＰ太丸ゴシック体" pitchFamily="50" charset="-128"/>
              </a:rPr>
              <a:t>ご予算</a:t>
            </a:r>
            <a:endParaRPr kumimoji="1" lang="ja-JP" altLang="en-US" sz="32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p:txBody>
          <a:bodyPr/>
          <a:lstStyle/>
          <a:p>
            <a:pPr>
              <a:buNone/>
            </a:pPr>
            <a:endParaRPr kumimoji="1" lang="en-US" altLang="ja-JP" dirty="0" smtClean="0">
              <a:latin typeface="メイリオ" pitchFamily="50" charset="-128"/>
              <a:ea typeface="メイリオ" pitchFamily="50" charset="-128"/>
              <a:cs typeface="メイリオ" pitchFamily="50" charset="-128"/>
            </a:endParaRPr>
          </a:p>
          <a:p>
            <a:r>
              <a:rPr kumimoji="1" lang="en-US" altLang="ja-JP" u="sng" dirty="0" smtClean="0">
                <a:solidFill>
                  <a:srgbClr val="FF0000"/>
                </a:solidFill>
                <a:latin typeface="メイリオ" pitchFamily="50" charset="-128"/>
                <a:ea typeface="メイリオ" pitchFamily="50" charset="-128"/>
                <a:cs typeface="メイリオ" pitchFamily="50" charset="-128"/>
              </a:rPr>
              <a:t>15</a:t>
            </a:r>
            <a:r>
              <a:rPr kumimoji="1" lang="ja-JP" altLang="en-US" u="sng" dirty="0" smtClean="0">
                <a:solidFill>
                  <a:srgbClr val="FF0000"/>
                </a:solidFill>
                <a:latin typeface="メイリオ" pitchFamily="50" charset="-128"/>
                <a:ea typeface="メイリオ" pitchFamily="50" charset="-128"/>
                <a:cs typeface="メイリオ" pitchFamily="50" charset="-128"/>
              </a:rPr>
              <a:t>万</a:t>
            </a:r>
            <a:r>
              <a:rPr kumimoji="1" lang="en-US" altLang="ja-JP" u="sng" dirty="0" smtClean="0">
                <a:solidFill>
                  <a:srgbClr val="FF0000"/>
                </a:solidFill>
                <a:latin typeface="メイリオ" pitchFamily="50" charset="-128"/>
                <a:ea typeface="メイリオ" pitchFamily="50" charset="-128"/>
                <a:cs typeface="メイリオ" pitchFamily="50" charset="-128"/>
              </a:rPr>
              <a:t>/</a:t>
            </a:r>
            <a:r>
              <a:rPr lang="ja-JP" altLang="en-US" u="sng" dirty="0" smtClean="0">
                <a:solidFill>
                  <a:srgbClr val="FF0000"/>
                </a:solidFill>
                <a:latin typeface="メイリオ" pitchFamily="50" charset="-128"/>
                <a:ea typeface="メイリオ" pitchFamily="50" charset="-128"/>
                <a:cs typeface="メイリオ" pitchFamily="50" charset="-128"/>
              </a:rPr>
              <a:t>月間</a:t>
            </a:r>
            <a:endParaRPr lang="en-US" altLang="ja-JP" u="sng" dirty="0" smtClean="0">
              <a:solidFill>
                <a:srgbClr val="FF0000"/>
              </a:solidFill>
              <a:latin typeface="メイリオ" pitchFamily="50" charset="-128"/>
              <a:ea typeface="メイリオ" pitchFamily="50" charset="-128"/>
              <a:cs typeface="メイリオ" pitchFamily="50" charset="-128"/>
            </a:endParaRPr>
          </a:p>
          <a:p>
            <a:r>
              <a:rPr kumimoji="1" lang="en-US" altLang="ja-JP" dirty="0" smtClean="0">
                <a:latin typeface="メイリオ" pitchFamily="50" charset="-128"/>
                <a:ea typeface="メイリオ" pitchFamily="50" charset="-128"/>
                <a:cs typeface="メイリオ" pitchFamily="50" charset="-128"/>
              </a:rPr>
              <a:t>180</a:t>
            </a:r>
            <a:r>
              <a:rPr kumimoji="1" lang="ja-JP" altLang="en-US" dirty="0" smtClean="0">
                <a:latin typeface="メイリオ" pitchFamily="50" charset="-128"/>
                <a:ea typeface="メイリオ" pitchFamily="50" charset="-128"/>
                <a:cs typeface="メイリオ" pitchFamily="50" charset="-128"/>
              </a:rPr>
              <a:t>万</a:t>
            </a:r>
            <a:r>
              <a:rPr kumimoji="1" lang="en-US" altLang="ja-JP" dirty="0" smtClean="0">
                <a:latin typeface="メイリオ" pitchFamily="50" charset="-128"/>
                <a:ea typeface="メイリオ" pitchFamily="50" charset="-128"/>
                <a:cs typeface="メイリオ" pitchFamily="50" charset="-128"/>
              </a:rPr>
              <a:t>/</a:t>
            </a:r>
            <a:r>
              <a:rPr kumimoji="1" lang="ja-JP" altLang="en-US" dirty="0" smtClean="0">
                <a:latin typeface="メイリオ" pitchFamily="50" charset="-128"/>
                <a:ea typeface="メイリオ" pitchFamily="50" charset="-128"/>
                <a:cs typeface="メイリオ" pitchFamily="50" charset="-128"/>
              </a:rPr>
              <a:t>年間</a:t>
            </a:r>
            <a:endParaRPr kumimoji="1" lang="en-US" altLang="ja-JP" dirty="0" smtClean="0">
              <a:latin typeface="メイリオ" pitchFamily="50" charset="-128"/>
              <a:ea typeface="メイリオ" pitchFamily="50" charset="-128"/>
              <a:cs typeface="メイリオ" pitchFamily="50" charset="-128"/>
            </a:endParaRPr>
          </a:p>
          <a:p>
            <a:endParaRPr kumimoji="1" lang="en-US" altLang="ja-JP" dirty="0" smtClean="0">
              <a:latin typeface="メイリオ" pitchFamily="50" charset="-128"/>
              <a:ea typeface="メイリオ" pitchFamily="50" charset="-128"/>
              <a:cs typeface="メイリオ" pitchFamily="50" charset="-128"/>
            </a:endParaRPr>
          </a:p>
          <a:p>
            <a:r>
              <a:rPr lang="ja-JP" altLang="en-US" dirty="0">
                <a:latin typeface="メイリオ" pitchFamily="50" charset="-128"/>
                <a:ea typeface="メイリオ" pitchFamily="50" charset="-128"/>
                <a:cs typeface="メイリオ" pitchFamily="50" charset="-128"/>
              </a:rPr>
              <a:t>契約</a:t>
            </a:r>
            <a:r>
              <a:rPr lang="ja-JP" altLang="en-US" dirty="0" smtClean="0">
                <a:latin typeface="メイリオ" pitchFamily="50" charset="-128"/>
                <a:ea typeface="メイリオ" pitchFamily="50" charset="-128"/>
                <a:cs typeface="メイリオ" pitchFamily="50" charset="-128"/>
              </a:rPr>
              <a:t>期間：</a:t>
            </a:r>
            <a:r>
              <a:rPr lang="en-US" altLang="ja-JP" dirty="0" smtClean="0">
                <a:latin typeface="メイリオ" pitchFamily="50" charset="-128"/>
                <a:ea typeface="メイリオ" pitchFamily="50" charset="-128"/>
                <a:cs typeface="メイリオ" pitchFamily="50" charset="-128"/>
              </a:rPr>
              <a:t>2014</a:t>
            </a:r>
            <a:r>
              <a:rPr lang="ja-JP" altLang="en-US" dirty="0" smtClean="0">
                <a:latin typeface="メイリオ" pitchFamily="50" charset="-128"/>
                <a:ea typeface="メイリオ" pitchFamily="50" charset="-128"/>
                <a:cs typeface="メイリオ" pitchFamily="50" charset="-128"/>
              </a:rPr>
              <a:t>年</a:t>
            </a:r>
            <a:r>
              <a:rPr lang="en-US" altLang="ja-JP" dirty="0" smtClean="0">
                <a:latin typeface="メイリオ" pitchFamily="50" charset="-128"/>
                <a:ea typeface="メイリオ" pitchFamily="50" charset="-128"/>
                <a:cs typeface="メイリオ" pitchFamily="50" charset="-128"/>
              </a:rPr>
              <a:t>4</a:t>
            </a:r>
            <a:r>
              <a:rPr lang="ja-JP" altLang="en-US" dirty="0" smtClean="0">
                <a:latin typeface="メイリオ" pitchFamily="50" charset="-128"/>
                <a:ea typeface="メイリオ" pitchFamily="50" charset="-128"/>
                <a:cs typeface="メイリオ" pitchFamily="50" charset="-128"/>
              </a:rPr>
              <a:t>月～</a:t>
            </a:r>
            <a:r>
              <a:rPr lang="en-US" altLang="ja-JP" dirty="0" smtClean="0">
                <a:latin typeface="メイリオ" pitchFamily="50" charset="-128"/>
                <a:ea typeface="メイリオ" pitchFamily="50" charset="-128"/>
                <a:cs typeface="メイリオ" pitchFamily="50" charset="-128"/>
              </a:rPr>
              <a:t>2015</a:t>
            </a:r>
            <a:r>
              <a:rPr lang="ja-JP" altLang="en-US" dirty="0" smtClean="0">
                <a:latin typeface="メイリオ" pitchFamily="50" charset="-128"/>
                <a:ea typeface="メイリオ" pitchFamily="50" charset="-128"/>
                <a:cs typeface="メイリオ" pitchFamily="50" charset="-128"/>
              </a:rPr>
              <a:t>年</a:t>
            </a:r>
            <a:r>
              <a:rPr lang="en-US" altLang="ja-JP" dirty="0" smtClean="0">
                <a:latin typeface="メイリオ" pitchFamily="50" charset="-128"/>
                <a:ea typeface="メイリオ" pitchFamily="50" charset="-128"/>
                <a:cs typeface="メイリオ" pitchFamily="50" charset="-128"/>
              </a:rPr>
              <a:t>3</a:t>
            </a:r>
            <a:r>
              <a:rPr lang="ja-JP" altLang="en-US" dirty="0" smtClean="0">
                <a:latin typeface="メイリオ" pitchFamily="50" charset="-128"/>
                <a:ea typeface="メイリオ" pitchFamily="50" charset="-128"/>
                <a:cs typeface="メイリオ" pitchFamily="50" charset="-128"/>
              </a:rPr>
              <a:t>月　</a:t>
            </a:r>
            <a:r>
              <a:rPr lang="en-US" altLang="ja-JP" dirty="0" smtClean="0">
                <a:latin typeface="メイリオ" pitchFamily="50" charset="-128"/>
                <a:ea typeface="メイリオ" pitchFamily="50" charset="-128"/>
                <a:cs typeface="メイリオ" pitchFamily="50" charset="-128"/>
              </a:rPr>
              <a:t>12</a:t>
            </a:r>
            <a:r>
              <a:rPr lang="ja-JP" altLang="en-US" dirty="0" smtClean="0">
                <a:latin typeface="メイリオ" pitchFamily="50" charset="-128"/>
                <a:ea typeface="メイリオ" pitchFamily="50" charset="-128"/>
                <a:cs typeface="メイリオ" pitchFamily="50" charset="-128"/>
              </a:rPr>
              <a:t>ヶ月</a:t>
            </a:r>
            <a:endParaRPr lang="en-US" altLang="ja-JP" dirty="0" smtClean="0">
              <a:latin typeface="メイリオ" pitchFamily="50" charset="-128"/>
              <a:ea typeface="メイリオ" pitchFamily="50" charset="-128"/>
              <a:cs typeface="メイリオ" pitchFamily="50" charset="-128"/>
            </a:endParaRPr>
          </a:p>
          <a:p>
            <a:endParaRPr kumimoji="1" lang="en-US" altLang="ja-JP" dirty="0" smtClean="0">
              <a:latin typeface="メイリオ" pitchFamily="50" charset="-128"/>
              <a:ea typeface="メイリオ" pitchFamily="50" charset="-128"/>
              <a:cs typeface="メイリオ" pitchFamily="50" charset="-128"/>
            </a:endParaRPr>
          </a:p>
          <a:p>
            <a:pPr>
              <a:buNone/>
            </a:pPr>
            <a:r>
              <a:rPr lang="en-US" altLang="ja-JP" sz="1600" dirty="0" smtClean="0">
                <a:latin typeface="メイリオ" pitchFamily="50" charset="-128"/>
                <a:ea typeface="メイリオ" pitchFamily="50" charset="-128"/>
                <a:cs typeface="メイリオ" pitchFamily="50" charset="-128"/>
              </a:rPr>
              <a:t>※</a:t>
            </a:r>
            <a:r>
              <a:rPr lang="ja-JP" altLang="en-US" sz="1600" dirty="0" smtClean="0">
                <a:latin typeface="メイリオ" pitchFamily="50" charset="-128"/>
                <a:ea typeface="メイリオ" pitchFamily="50" charset="-128"/>
                <a:cs typeface="メイリオ" pitchFamily="50" charset="-128"/>
              </a:rPr>
              <a:t>パッケージ活動以外でのモデル使用につきましては、別途費用が掛かります。</a:t>
            </a:r>
            <a:endParaRPr lang="en-US" altLang="ja-JP" sz="1600" dirty="0" smtClean="0">
              <a:latin typeface="メイリオ" pitchFamily="50" charset="-128"/>
              <a:ea typeface="メイリオ" pitchFamily="50" charset="-128"/>
              <a:cs typeface="メイリオ" pitchFamily="50" charset="-128"/>
            </a:endParaRPr>
          </a:p>
          <a:p>
            <a:endParaRPr kumimoji="1" lang="en-US" altLang="ja-JP" dirty="0">
              <a:latin typeface="メイリオ" pitchFamily="50" charset="-128"/>
              <a:ea typeface="メイリオ" pitchFamily="50" charset="-128"/>
              <a:cs typeface="メイリオ" pitchFamily="50" charset="-128"/>
            </a:endParaRPr>
          </a:p>
          <a:p>
            <a:endParaRPr kumimoji="1" lang="ja-JP" altLang="en-US" dirty="0">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20688"/>
            <a:ext cx="8229600" cy="1066800"/>
          </a:xfrm>
        </p:spPr>
        <p:txBody>
          <a:bodyPr>
            <a:normAutofit/>
          </a:bodyPr>
          <a:lstStyle/>
          <a:p>
            <a:pPr algn="l"/>
            <a:r>
              <a:rPr kumimoji="1" lang="ja-JP" altLang="en-US" sz="3200" dirty="0" smtClean="0">
                <a:latin typeface="ＤＦＰ太丸ゴシック体" pitchFamily="50" charset="-128"/>
                <a:ea typeface="ＤＦＰ太丸ゴシック体" pitchFamily="50" charset="-128"/>
              </a:rPr>
              <a:t>その他オプション</a:t>
            </a:r>
            <a:endParaRPr kumimoji="1" lang="ja-JP" altLang="en-US" sz="32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p:txBody>
          <a:bodyPr>
            <a:normAutofit/>
          </a:bodyPr>
          <a:lstStyle/>
          <a:p>
            <a:r>
              <a:rPr kumimoji="1" lang="ja-JP" altLang="en-US" sz="1800" dirty="0" smtClean="0"/>
              <a:t>各企業様に対応した企画・イベントも別途予算にて対応可能です。</a:t>
            </a:r>
            <a:endParaRPr kumimoji="1" lang="en-US" altLang="ja-JP" sz="1800" dirty="0" smtClean="0"/>
          </a:p>
          <a:p>
            <a:r>
              <a:rPr lang="ja-JP" altLang="en-US" sz="1800" dirty="0"/>
              <a:t>お気軽</a:t>
            </a:r>
            <a:r>
              <a:rPr lang="ja-JP" altLang="en-US" sz="1800" dirty="0" smtClean="0"/>
              <a:t>にご相談ください。</a:t>
            </a:r>
            <a:endParaRPr lang="en-US" altLang="ja-JP" sz="1800" dirty="0" smtClean="0"/>
          </a:p>
          <a:p>
            <a:endParaRPr kumimoji="1" lang="en-US" altLang="ja-JP" sz="1800" dirty="0" smtClean="0"/>
          </a:p>
          <a:p>
            <a:endParaRPr kumimoji="1" lang="ja-JP" altLang="en-US" sz="1800" dirty="0"/>
          </a:p>
        </p:txBody>
      </p:sp>
      <p:sp>
        <p:nvSpPr>
          <p:cNvPr id="22" name="Rectangle 2"/>
          <p:cNvSpPr>
            <a:spLocks noChangeArrowheads="1"/>
          </p:cNvSpPr>
          <p:nvPr/>
        </p:nvSpPr>
        <p:spPr bwMode="auto">
          <a:xfrm>
            <a:off x="6948488" y="4654947"/>
            <a:ext cx="1944687" cy="1944687"/>
          </a:xfrm>
          <a:prstGeom prst="rect">
            <a:avLst/>
          </a:prstGeom>
          <a:solidFill>
            <a:srgbClr val="FFFF99"/>
          </a:solidFill>
          <a:ln w="9525">
            <a:noFill/>
            <a:miter lim="800000"/>
            <a:headEnd/>
            <a:tailEnd/>
          </a:ln>
          <a:effectLst/>
        </p:spPr>
        <p:txBody>
          <a:bodyPr wrap="none" anchor="ctr"/>
          <a:lstStyle/>
          <a:p>
            <a:endParaRPr lang="ja-JP" altLang="en-US"/>
          </a:p>
        </p:txBody>
      </p:sp>
      <p:sp>
        <p:nvSpPr>
          <p:cNvPr id="23" name="Rectangle 3"/>
          <p:cNvSpPr>
            <a:spLocks noChangeArrowheads="1"/>
          </p:cNvSpPr>
          <p:nvPr/>
        </p:nvSpPr>
        <p:spPr bwMode="auto">
          <a:xfrm>
            <a:off x="3925888" y="3288109"/>
            <a:ext cx="1800225" cy="1150938"/>
          </a:xfrm>
          <a:prstGeom prst="rect">
            <a:avLst/>
          </a:prstGeom>
          <a:solidFill>
            <a:srgbClr val="FFFF99"/>
          </a:solidFill>
          <a:ln w="9525">
            <a:noFill/>
            <a:miter lim="800000"/>
            <a:headEnd/>
            <a:tailEnd/>
          </a:ln>
          <a:effectLst/>
        </p:spPr>
        <p:txBody>
          <a:bodyPr wrap="none" anchor="ctr"/>
          <a:lstStyle/>
          <a:p>
            <a:endParaRPr lang="ja-JP" altLang="en-US"/>
          </a:p>
        </p:txBody>
      </p:sp>
      <p:sp>
        <p:nvSpPr>
          <p:cNvPr id="24" name="Rectangle 4"/>
          <p:cNvSpPr>
            <a:spLocks noChangeArrowheads="1"/>
          </p:cNvSpPr>
          <p:nvPr/>
        </p:nvSpPr>
        <p:spPr bwMode="auto">
          <a:xfrm>
            <a:off x="250825" y="4727972"/>
            <a:ext cx="2305050" cy="1584325"/>
          </a:xfrm>
          <a:prstGeom prst="rect">
            <a:avLst/>
          </a:prstGeom>
          <a:solidFill>
            <a:srgbClr val="FFFF99"/>
          </a:solidFill>
          <a:ln w="9525">
            <a:noFill/>
            <a:miter lim="800000"/>
            <a:headEnd/>
            <a:tailEnd/>
          </a:ln>
          <a:effectLst/>
        </p:spPr>
        <p:txBody>
          <a:bodyPr wrap="none" anchor="ctr"/>
          <a:lstStyle/>
          <a:p>
            <a:endParaRPr lang="ja-JP" altLang="en-US"/>
          </a:p>
        </p:txBody>
      </p:sp>
      <p:pic>
        <p:nvPicPr>
          <p:cNvPr id="26" name="Picture 7" descr="vol"/>
          <p:cNvPicPr>
            <a:picLocks noChangeAspect="1" noChangeArrowheads="1"/>
          </p:cNvPicPr>
          <p:nvPr/>
        </p:nvPicPr>
        <p:blipFill>
          <a:blip r:embed="rId3" cstate="print"/>
          <a:srcRect/>
          <a:stretch>
            <a:fillRect/>
          </a:stretch>
        </p:blipFill>
        <p:spPr bwMode="auto">
          <a:xfrm>
            <a:off x="323850" y="2927747"/>
            <a:ext cx="2160588" cy="1460500"/>
          </a:xfrm>
          <a:prstGeom prst="rect">
            <a:avLst/>
          </a:prstGeom>
          <a:noFill/>
        </p:spPr>
      </p:pic>
      <p:pic>
        <p:nvPicPr>
          <p:cNvPr id="27" name="Picture 8" descr="au_h01-04のコピー"/>
          <p:cNvPicPr>
            <a:picLocks noChangeAspect="1" noChangeArrowheads="1"/>
          </p:cNvPicPr>
          <p:nvPr/>
        </p:nvPicPr>
        <p:blipFill>
          <a:blip r:embed="rId4" cstate="print"/>
          <a:srcRect/>
          <a:stretch>
            <a:fillRect/>
          </a:stretch>
        </p:blipFill>
        <p:spPr bwMode="auto">
          <a:xfrm>
            <a:off x="2600325" y="3288109"/>
            <a:ext cx="1252538" cy="1800225"/>
          </a:xfrm>
          <a:prstGeom prst="rect">
            <a:avLst/>
          </a:prstGeom>
          <a:noFill/>
        </p:spPr>
      </p:pic>
      <p:sp>
        <p:nvSpPr>
          <p:cNvPr id="28" name="Text Box 9"/>
          <p:cNvSpPr txBox="1">
            <a:spLocks noChangeArrowheads="1"/>
          </p:cNvSpPr>
          <p:nvPr/>
        </p:nvSpPr>
        <p:spPr bwMode="auto">
          <a:xfrm>
            <a:off x="250825" y="4777184"/>
            <a:ext cx="1606550" cy="304800"/>
          </a:xfrm>
          <a:prstGeom prst="rect">
            <a:avLst/>
          </a:prstGeom>
          <a:noFill/>
          <a:ln w="9525">
            <a:noFill/>
            <a:miter lim="800000"/>
            <a:headEnd/>
            <a:tailEnd/>
          </a:ln>
          <a:effectLst/>
        </p:spPr>
        <p:txBody>
          <a:bodyPr wrap="none">
            <a:spAutoFit/>
          </a:bodyPr>
          <a:lstStyle/>
          <a:p>
            <a:r>
              <a:rPr lang="ja-JP" altLang="en-US" sz="1400">
                <a:solidFill>
                  <a:srgbClr val="FF0000"/>
                </a:solidFill>
                <a:ea typeface="メイリオ" pitchFamily="50" charset="-128"/>
                <a:cs typeface="メイリオ" pitchFamily="50" charset="-128"/>
              </a:rPr>
              <a:t>株式会社コパン様</a:t>
            </a:r>
          </a:p>
        </p:txBody>
      </p:sp>
      <p:sp>
        <p:nvSpPr>
          <p:cNvPr id="29" name="Text Box 10"/>
          <p:cNvSpPr txBox="1">
            <a:spLocks noChangeArrowheads="1"/>
          </p:cNvSpPr>
          <p:nvPr/>
        </p:nvSpPr>
        <p:spPr bwMode="auto">
          <a:xfrm>
            <a:off x="3925888" y="3265884"/>
            <a:ext cx="1073150" cy="304800"/>
          </a:xfrm>
          <a:prstGeom prst="rect">
            <a:avLst/>
          </a:prstGeom>
          <a:noFill/>
          <a:ln w="9525">
            <a:noFill/>
            <a:miter lim="800000"/>
            <a:headEnd/>
            <a:tailEnd/>
          </a:ln>
          <a:effectLst/>
        </p:spPr>
        <p:txBody>
          <a:bodyPr wrap="none">
            <a:spAutoFit/>
          </a:bodyPr>
          <a:lstStyle/>
          <a:p>
            <a:r>
              <a:rPr lang="ja-JP" altLang="en-US" sz="1400">
                <a:solidFill>
                  <a:srgbClr val="FF0000"/>
                </a:solidFill>
                <a:ea typeface="メイリオ" pitchFamily="50" charset="-128"/>
                <a:cs typeface="メイリオ" pitchFamily="50" charset="-128"/>
              </a:rPr>
              <a:t>ａｕ岐阜様</a:t>
            </a:r>
          </a:p>
        </p:txBody>
      </p:sp>
      <p:sp>
        <p:nvSpPr>
          <p:cNvPr id="30" name="Text Box 11"/>
          <p:cNvSpPr txBox="1">
            <a:spLocks noChangeArrowheads="1"/>
          </p:cNvSpPr>
          <p:nvPr/>
        </p:nvSpPr>
        <p:spPr bwMode="auto">
          <a:xfrm>
            <a:off x="323850" y="5086747"/>
            <a:ext cx="2160588" cy="1279525"/>
          </a:xfrm>
          <a:prstGeom prst="rect">
            <a:avLst/>
          </a:prstGeom>
          <a:noFill/>
          <a:ln w="9525">
            <a:noFill/>
            <a:miter lim="800000"/>
            <a:headEnd/>
            <a:tailEnd/>
          </a:ln>
          <a:effectLst/>
        </p:spPr>
        <p:txBody>
          <a:bodyPr>
            <a:spAutoFit/>
          </a:bodyPr>
          <a:lstStyle/>
          <a:p>
            <a:pPr>
              <a:spcBef>
                <a:spcPct val="50000"/>
              </a:spcBef>
            </a:pPr>
            <a:r>
              <a:rPr lang="ja-JP" altLang="en-US" sz="1200">
                <a:latin typeface="メイリオ" pitchFamily="50" charset="-128"/>
                <a:ea typeface="メイリオ" pitchFamily="50" charset="-128"/>
                <a:cs typeface="メイリオ" pitchFamily="50" charset="-128"/>
              </a:rPr>
              <a:t>愛知県・岐阜県でそれぞれイメージガールの募集。</a:t>
            </a:r>
            <a:r>
              <a:rPr lang="en-US" altLang="ja-JP" sz="1200">
                <a:latin typeface="メイリオ" pitchFamily="50" charset="-128"/>
                <a:ea typeface="メイリオ" pitchFamily="50" charset="-128"/>
                <a:cs typeface="メイリオ" pitchFamily="50" charset="-128"/>
              </a:rPr>
              <a:t>200</a:t>
            </a:r>
            <a:r>
              <a:rPr lang="ja-JP" altLang="en-US" sz="1200">
                <a:latin typeface="メイリオ" pitchFamily="50" charset="-128"/>
                <a:ea typeface="メイリオ" pitchFamily="50" charset="-128"/>
                <a:cs typeface="メイリオ" pitchFamily="50" charset="-128"/>
              </a:rPr>
              <a:t>名以上の応募があり、それぞれ</a:t>
            </a:r>
            <a:r>
              <a:rPr lang="en-US" altLang="ja-JP" sz="1200">
                <a:latin typeface="メイリオ" pitchFamily="50" charset="-128"/>
                <a:ea typeface="メイリオ" pitchFamily="50" charset="-128"/>
                <a:cs typeface="メイリオ" pitchFamily="50" charset="-128"/>
              </a:rPr>
              <a:t>2</a:t>
            </a:r>
            <a:r>
              <a:rPr lang="ja-JP" altLang="en-US" sz="1200">
                <a:latin typeface="メイリオ" pitchFamily="50" charset="-128"/>
                <a:ea typeface="メイリオ" pitchFamily="50" charset="-128"/>
                <a:cs typeface="メイリオ" pitchFamily="50" charset="-128"/>
              </a:rPr>
              <a:t>名ずつ選出。</a:t>
            </a:r>
          </a:p>
          <a:p>
            <a:pPr>
              <a:spcBef>
                <a:spcPct val="50000"/>
              </a:spcBef>
            </a:pPr>
            <a:r>
              <a:rPr lang="ja-JP" altLang="en-US" sz="1200">
                <a:latin typeface="メイリオ" pitchFamily="50" charset="-128"/>
                <a:ea typeface="メイリオ" pitchFamily="50" charset="-128"/>
                <a:cs typeface="メイリオ" pitchFamily="50" charset="-128"/>
              </a:rPr>
              <a:t>岐阜美少女図鑑本誌とコパンチラシなどで紹介</a:t>
            </a:r>
          </a:p>
        </p:txBody>
      </p:sp>
      <p:graphicFrame>
        <p:nvGraphicFramePr>
          <p:cNvPr id="31" name="Object 12"/>
          <p:cNvGraphicFramePr>
            <a:graphicFrameLocks noChangeAspect="1"/>
          </p:cNvGraphicFramePr>
          <p:nvPr/>
        </p:nvGraphicFramePr>
        <p:xfrm>
          <a:off x="4027488" y="4561284"/>
          <a:ext cx="1190625" cy="919163"/>
        </p:xfrm>
        <a:graphic>
          <a:graphicData uri="http://schemas.openxmlformats.org/presentationml/2006/ole">
            <p:oleObj spid="_x0000_s7171" name="Acrobat Document" r:id="rId5" imgW="11610000" imgH="8201160" progId="AcroExch.Document.11">
              <p:embed/>
            </p:oleObj>
          </a:graphicData>
        </a:graphic>
      </p:graphicFrame>
      <p:pic>
        <p:nvPicPr>
          <p:cNvPr id="32" name="Picture 13" descr="24"/>
          <p:cNvPicPr>
            <a:picLocks noChangeAspect="1" noChangeArrowheads="1"/>
          </p:cNvPicPr>
          <p:nvPr/>
        </p:nvPicPr>
        <p:blipFill>
          <a:blip r:embed="rId6" cstate="print"/>
          <a:srcRect/>
          <a:stretch>
            <a:fillRect/>
          </a:stretch>
        </p:blipFill>
        <p:spPr bwMode="auto">
          <a:xfrm>
            <a:off x="2555875" y="5304234"/>
            <a:ext cx="1441450" cy="1076325"/>
          </a:xfrm>
          <a:prstGeom prst="rect">
            <a:avLst/>
          </a:prstGeom>
          <a:noFill/>
        </p:spPr>
      </p:pic>
      <p:sp>
        <p:nvSpPr>
          <p:cNvPr id="33" name="Text Box 14"/>
          <p:cNvSpPr txBox="1">
            <a:spLocks noChangeArrowheads="1"/>
          </p:cNvSpPr>
          <p:nvPr/>
        </p:nvSpPr>
        <p:spPr bwMode="auto">
          <a:xfrm>
            <a:off x="3925888" y="3646884"/>
            <a:ext cx="1871662" cy="822325"/>
          </a:xfrm>
          <a:prstGeom prst="rect">
            <a:avLst/>
          </a:prstGeom>
          <a:noFill/>
          <a:ln w="9525">
            <a:noFill/>
            <a:miter lim="800000"/>
            <a:headEnd/>
            <a:tailEnd/>
          </a:ln>
          <a:effectLst/>
        </p:spPr>
        <p:txBody>
          <a:bodyPr>
            <a:spAutoFit/>
          </a:bodyPr>
          <a:lstStyle/>
          <a:p>
            <a:pPr>
              <a:spcBef>
                <a:spcPct val="50000"/>
              </a:spcBef>
            </a:pPr>
            <a:r>
              <a:rPr lang="ja-JP" altLang="en-US" sz="1200">
                <a:latin typeface="メイリオ" pitchFamily="50" charset="-128"/>
                <a:ea typeface="メイリオ" pitchFamily="50" charset="-128"/>
                <a:cs typeface="メイリオ" pitchFamily="50" charset="-128"/>
              </a:rPr>
              <a:t>ａｕ様とコラボした岐阜美少女図鑑別冊を製作。県内</a:t>
            </a:r>
            <a:r>
              <a:rPr lang="en-US" altLang="ja-JP" sz="1200">
                <a:latin typeface="メイリオ" pitchFamily="50" charset="-128"/>
                <a:ea typeface="メイリオ" pitchFamily="50" charset="-128"/>
                <a:cs typeface="メイリオ" pitchFamily="50" charset="-128"/>
              </a:rPr>
              <a:t>au</a:t>
            </a:r>
            <a:r>
              <a:rPr lang="ja-JP" altLang="en-US" sz="1200">
                <a:latin typeface="メイリオ" pitchFamily="50" charset="-128"/>
                <a:ea typeface="メイリオ" pitchFamily="50" charset="-128"/>
                <a:cs typeface="メイリオ" pitchFamily="50" charset="-128"/>
              </a:rPr>
              <a:t>ショップ限定配布。</a:t>
            </a:r>
          </a:p>
        </p:txBody>
      </p:sp>
      <p:pic>
        <p:nvPicPr>
          <p:cNvPr id="34" name="Picture 15" descr="130302gib04"/>
          <p:cNvPicPr>
            <a:picLocks noChangeAspect="1" noChangeArrowheads="1"/>
          </p:cNvPicPr>
          <p:nvPr/>
        </p:nvPicPr>
        <p:blipFill>
          <a:blip r:embed="rId7" cstate="print"/>
          <a:srcRect/>
          <a:stretch>
            <a:fillRect/>
          </a:stretch>
        </p:blipFill>
        <p:spPr bwMode="auto">
          <a:xfrm>
            <a:off x="5435600" y="5807472"/>
            <a:ext cx="1439863" cy="1077912"/>
          </a:xfrm>
          <a:prstGeom prst="rect">
            <a:avLst/>
          </a:prstGeom>
          <a:noFill/>
        </p:spPr>
      </p:pic>
      <p:sp>
        <p:nvSpPr>
          <p:cNvPr id="35" name="Text Box 16"/>
          <p:cNvSpPr txBox="1">
            <a:spLocks noChangeArrowheads="1"/>
          </p:cNvSpPr>
          <p:nvPr/>
        </p:nvSpPr>
        <p:spPr bwMode="auto">
          <a:xfrm>
            <a:off x="6948488" y="4799409"/>
            <a:ext cx="1979612" cy="623888"/>
          </a:xfrm>
          <a:prstGeom prst="rect">
            <a:avLst/>
          </a:prstGeom>
          <a:noFill/>
          <a:ln w="9525">
            <a:noFill/>
            <a:miter lim="800000"/>
            <a:headEnd/>
            <a:tailEnd/>
          </a:ln>
          <a:effectLst/>
        </p:spPr>
        <p:txBody>
          <a:bodyPr>
            <a:spAutoFit/>
          </a:bodyPr>
          <a:lstStyle/>
          <a:p>
            <a:pPr>
              <a:spcBef>
                <a:spcPct val="50000"/>
              </a:spcBef>
            </a:pPr>
            <a:r>
              <a:rPr lang="ja-JP" altLang="en-US" sz="1400">
                <a:solidFill>
                  <a:srgbClr val="FF0000"/>
                </a:solidFill>
                <a:latin typeface="メイリオ" pitchFamily="50" charset="-128"/>
                <a:ea typeface="メイリオ" pitchFamily="50" charset="-128"/>
                <a:cs typeface="メイリオ" pitchFamily="50" charset="-128"/>
              </a:rPr>
              <a:t>ラブリークィーン㈱様</a:t>
            </a:r>
          </a:p>
          <a:p>
            <a:pPr>
              <a:spcBef>
                <a:spcPct val="50000"/>
              </a:spcBef>
            </a:pPr>
            <a:r>
              <a:rPr lang="ja-JP" altLang="en-US" sz="1400">
                <a:solidFill>
                  <a:srgbClr val="FF0000"/>
                </a:solidFill>
                <a:latin typeface="メイリオ" pitchFamily="50" charset="-128"/>
                <a:ea typeface="メイリオ" pitchFamily="50" charset="-128"/>
                <a:cs typeface="メイリオ" pitchFamily="50" charset="-128"/>
              </a:rPr>
              <a:t>アルモニーテラッセ様</a:t>
            </a:r>
          </a:p>
        </p:txBody>
      </p:sp>
      <p:sp>
        <p:nvSpPr>
          <p:cNvPr id="36" name="Text Box 17"/>
          <p:cNvSpPr txBox="1">
            <a:spLocks noChangeArrowheads="1"/>
          </p:cNvSpPr>
          <p:nvPr/>
        </p:nvSpPr>
        <p:spPr bwMode="auto">
          <a:xfrm>
            <a:off x="7019925" y="5609034"/>
            <a:ext cx="1871663" cy="1096963"/>
          </a:xfrm>
          <a:prstGeom prst="rect">
            <a:avLst/>
          </a:prstGeom>
          <a:noFill/>
          <a:ln w="9525">
            <a:noFill/>
            <a:miter lim="800000"/>
            <a:headEnd/>
            <a:tailEnd/>
          </a:ln>
          <a:effectLst/>
        </p:spPr>
        <p:txBody>
          <a:bodyPr>
            <a:spAutoFit/>
          </a:bodyPr>
          <a:lstStyle/>
          <a:p>
            <a:pPr>
              <a:spcBef>
                <a:spcPct val="50000"/>
              </a:spcBef>
            </a:pPr>
            <a:r>
              <a:rPr lang="ja-JP" altLang="en-US" sz="1200">
                <a:latin typeface="メイリオ" pitchFamily="50" charset="-128"/>
                <a:ea typeface="メイリオ" pitchFamily="50" charset="-128"/>
                <a:cs typeface="メイリオ" pitchFamily="50" charset="-128"/>
              </a:rPr>
              <a:t>衣装とロケーションをご提供頂き、別冊</a:t>
            </a:r>
            <a:r>
              <a:rPr lang="en-US" altLang="ja-JP" sz="1200">
                <a:latin typeface="メイリオ" pitchFamily="50" charset="-128"/>
                <a:ea typeface="メイリオ" pitchFamily="50" charset="-128"/>
                <a:cs typeface="メイリオ" pitchFamily="50" charset="-128"/>
              </a:rPr>
              <a:t>gib</a:t>
            </a:r>
            <a:r>
              <a:rPr lang="ja-JP" altLang="en-US" sz="1200">
                <a:latin typeface="メイリオ" pitchFamily="50" charset="-128"/>
                <a:ea typeface="メイリオ" pitchFamily="50" charset="-128"/>
                <a:cs typeface="メイリオ" pitchFamily="50" charset="-128"/>
              </a:rPr>
              <a:t>を製作。県内</a:t>
            </a:r>
            <a:r>
              <a:rPr lang="en-US" altLang="ja-JP" sz="1200">
                <a:latin typeface="メイリオ" pitchFamily="50" charset="-128"/>
                <a:ea typeface="メイリオ" pitchFamily="50" charset="-128"/>
                <a:cs typeface="メイリオ" pitchFamily="50" charset="-128"/>
              </a:rPr>
              <a:t>13</a:t>
            </a:r>
            <a:r>
              <a:rPr lang="ja-JP" altLang="en-US" sz="1200">
                <a:latin typeface="メイリオ" pitchFamily="50" charset="-128"/>
                <a:ea typeface="メイリオ" pitchFamily="50" charset="-128"/>
                <a:cs typeface="メイリオ" pitchFamily="50" charset="-128"/>
              </a:rPr>
              <a:t>件の美容室と</a:t>
            </a:r>
            <a:r>
              <a:rPr lang="en-US" altLang="ja-JP" sz="1200">
                <a:latin typeface="メイリオ" pitchFamily="50" charset="-128"/>
                <a:ea typeface="メイリオ" pitchFamily="50" charset="-128"/>
                <a:cs typeface="メイリオ" pitchFamily="50" charset="-128"/>
              </a:rPr>
              <a:t>13</a:t>
            </a:r>
            <a:r>
              <a:rPr lang="ja-JP" altLang="en-US" sz="1200">
                <a:latin typeface="メイリオ" pitchFamily="50" charset="-128"/>
                <a:ea typeface="メイリオ" pitchFamily="50" charset="-128"/>
                <a:cs typeface="メイリオ" pitchFamily="50" charset="-128"/>
              </a:rPr>
              <a:t>名のモデルが出演。</a:t>
            </a:r>
          </a:p>
          <a:p>
            <a:pPr>
              <a:spcBef>
                <a:spcPct val="50000"/>
              </a:spcBef>
            </a:pPr>
            <a:endParaRPr lang="en-US" altLang="ja-JP" sz="1200">
              <a:latin typeface="メイリオ" pitchFamily="50" charset="-128"/>
              <a:ea typeface="メイリオ" pitchFamily="50" charset="-128"/>
              <a:cs typeface="メイリオ" pitchFamily="50" charset="-128"/>
            </a:endParaRPr>
          </a:p>
        </p:txBody>
      </p:sp>
      <p:pic>
        <p:nvPicPr>
          <p:cNvPr id="37" name="Picture 18" descr="gib_h01-04"/>
          <p:cNvPicPr>
            <a:picLocks noChangeAspect="1" noChangeArrowheads="1"/>
          </p:cNvPicPr>
          <p:nvPr/>
        </p:nvPicPr>
        <p:blipFill>
          <a:blip r:embed="rId8" cstate="print"/>
          <a:srcRect/>
          <a:stretch>
            <a:fillRect/>
          </a:stretch>
        </p:blipFill>
        <p:spPr bwMode="auto">
          <a:xfrm>
            <a:off x="6227763" y="2999184"/>
            <a:ext cx="2162175" cy="1531938"/>
          </a:xfrm>
          <a:prstGeom prst="rect">
            <a:avLst/>
          </a:prstGeom>
          <a:noFill/>
        </p:spPr>
      </p:pic>
      <p:pic>
        <p:nvPicPr>
          <p:cNvPr id="38" name="Picture 19" descr="gib_P02-03_ray"/>
          <p:cNvPicPr>
            <a:picLocks noChangeAspect="1" noChangeArrowheads="1"/>
          </p:cNvPicPr>
          <p:nvPr/>
        </p:nvPicPr>
        <p:blipFill>
          <a:blip r:embed="rId9" cstate="print"/>
          <a:srcRect/>
          <a:stretch>
            <a:fillRect/>
          </a:stretch>
        </p:blipFill>
        <p:spPr bwMode="auto">
          <a:xfrm>
            <a:off x="5437188" y="4631134"/>
            <a:ext cx="1439862" cy="1019175"/>
          </a:xfrm>
          <a:prstGeom prst="rect">
            <a:avLst/>
          </a:prstGeom>
          <a:noFill/>
        </p:spPr>
      </p:pic>
      <p:pic>
        <p:nvPicPr>
          <p:cNvPr id="39" name="Picture 20" descr="217883_354481491297746_1967787026_n"/>
          <p:cNvPicPr>
            <a:picLocks noChangeAspect="1" noChangeArrowheads="1"/>
          </p:cNvPicPr>
          <p:nvPr/>
        </p:nvPicPr>
        <p:blipFill>
          <a:blip r:embed="rId10" cstate="print"/>
          <a:srcRect/>
          <a:stretch>
            <a:fillRect/>
          </a:stretch>
        </p:blipFill>
        <p:spPr bwMode="auto">
          <a:xfrm>
            <a:off x="4068763" y="5591572"/>
            <a:ext cx="1222375" cy="122237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26035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smtClean="0">
                <a:ln>
                  <a:noFill/>
                </a:ln>
                <a:solidFill>
                  <a:schemeClr val="tx1"/>
                </a:solidFill>
                <a:effectLst/>
                <a:uLnTx/>
                <a:uFillTx/>
                <a:latin typeface="ＤＦＰ太丸ゴシック体" pitchFamily="50" charset="-128"/>
                <a:ea typeface="ＤＦＰ太丸ゴシック体" pitchFamily="50" charset="-128"/>
                <a:cs typeface="メイリオ" pitchFamily="50" charset="-128"/>
              </a:rPr>
              <a:t>　美少女図鑑とは？</a:t>
            </a:r>
          </a:p>
        </p:txBody>
      </p:sp>
      <p:sp>
        <p:nvSpPr>
          <p:cNvPr id="5" name="Text Box 4"/>
          <p:cNvSpPr txBox="1">
            <a:spLocks noChangeArrowheads="1"/>
          </p:cNvSpPr>
          <p:nvPr/>
        </p:nvSpPr>
        <p:spPr bwMode="auto">
          <a:xfrm>
            <a:off x="468313" y="1916113"/>
            <a:ext cx="8135937" cy="2606675"/>
          </a:xfrm>
          <a:prstGeom prst="rect">
            <a:avLst/>
          </a:prstGeom>
          <a:noFill/>
          <a:ln w="9525">
            <a:noFill/>
            <a:miter lim="800000"/>
            <a:headEnd/>
            <a:tailEnd/>
          </a:ln>
          <a:effectLst/>
        </p:spPr>
        <p:txBody>
          <a:bodyPr>
            <a:spAutoFit/>
          </a:bodyPr>
          <a:lstStyle/>
          <a:p>
            <a:r>
              <a:rPr lang="ja-JP" altLang="en-US" sz="1500" dirty="0">
                <a:latin typeface="メイリオ" pitchFamily="50" charset="-128"/>
                <a:ea typeface="メイリオ" pitchFamily="50" charset="-128"/>
                <a:cs typeface="メイリオ" pitchFamily="50" charset="-128"/>
              </a:rPr>
              <a:t>東京を除く全国</a:t>
            </a:r>
            <a:r>
              <a:rPr lang="en-US" altLang="ja-JP" sz="1500" dirty="0">
                <a:latin typeface="メイリオ" pitchFamily="50" charset="-128"/>
                <a:ea typeface="メイリオ" pitchFamily="50" charset="-128"/>
                <a:cs typeface="メイリオ" pitchFamily="50" charset="-128"/>
              </a:rPr>
              <a:t>46</a:t>
            </a:r>
            <a:r>
              <a:rPr lang="ja-JP" altLang="en-US" sz="1500" dirty="0">
                <a:latin typeface="メイリオ" pitchFamily="50" charset="-128"/>
                <a:ea typeface="メイリオ" pitchFamily="50" charset="-128"/>
                <a:cs typeface="メイリオ" pitchFamily="50" charset="-128"/>
              </a:rPr>
              <a:t>道府県で発行されております。</a:t>
            </a:r>
          </a:p>
          <a:p>
            <a:r>
              <a:rPr lang="en-US" altLang="ja-JP" sz="1500" dirty="0">
                <a:latin typeface="メイリオ" pitchFamily="50" charset="-128"/>
                <a:ea typeface="メイリオ" pitchFamily="50" charset="-128"/>
                <a:cs typeface="メイリオ" pitchFamily="50" charset="-128"/>
              </a:rPr>
              <a:t>10</a:t>
            </a:r>
            <a:r>
              <a:rPr lang="ja-JP" altLang="en-US" sz="1500" dirty="0">
                <a:latin typeface="メイリオ" pitchFamily="50" charset="-128"/>
                <a:ea typeface="メイリオ" pitchFamily="50" charset="-128"/>
                <a:cs typeface="メイリオ" pitchFamily="50" charset="-128"/>
              </a:rPr>
              <a:t>年ほど前に新潟からスタートした</a:t>
            </a:r>
            <a:r>
              <a:rPr lang="ja-JP" altLang="en-US" sz="1500" dirty="0">
                <a:solidFill>
                  <a:srgbClr val="FF3399"/>
                </a:solidFill>
                <a:latin typeface="メイリオ" pitchFamily="50" charset="-128"/>
                <a:ea typeface="メイリオ" pitchFamily="50" charset="-128"/>
                <a:cs typeface="メイリオ" pitchFamily="50" charset="-128"/>
              </a:rPr>
              <a:t>フリーペーパー</a:t>
            </a:r>
            <a:r>
              <a:rPr lang="ja-JP" altLang="en-US" sz="1500" dirty="0">
                <a:latin typeface="メイリオ" pitchFamily="50" charset="-128"/>
                <a:ea typeface="メイリオ" pitchFamily="50" charset="-128"/>
                <a:cs typeface="メイリオ" pitchFamily="50" charset="-128"/>
              </a:rPr>
              <a:t>。「クーポン禁止」、</a:t>
            </a:r>
            <a:r>
              <a:rPr lang="ja-JP" altLang="en-US" sz="1500" dirty="0">
                <a:solidFill>
                  <a:srgbClr val="FF3399"/>
                </a:solidFill>
                <a:latin typeface="メイリオ" pitchFamily="50" charset="-128"/>
                <a:ea typeface="メイリオ" pitchFamily="50" charset="-128"/>
                <a:cs typeface="メイリオ" pitchFamily="50" charset="-128"/>
              </a:rPr>
              <a:t>地元「モデル」、「クリエーター」、「ロケーション」</a:t>
            </a:r>
            <a:r>
              <a:rPr lang="ja-JP" altLang="en-US" sz="1500" dirty="0">
                <a:latin typeface="メイリオ" pitchFamily="50" charset="-128"/>
                <a:ea typeface="メイリオ" pitchFamily="50" charset="-128"/>
                <a:cs typeface="メイリオ" pitchFamily="50" charset="-128"/>
              </a:rPr>
              <a:t>使用などを原則としております。地域活性「</a:t>
            </a:r>
            <a:r>
              <a:rPr lang="ja-JP" altLang="en-US" sz="1500" dirty="0">
                <a:solidFill>
                  <a:srgbClr val="FF3399"/>
                </a:solidFill>
                <a:latin typeface="メイリオ" pitchFamily="50" charset="-128"/>
                <a:ea typeface="メイリオ" pitchFamily="50" charset="-128"/>
                <a:cs typeface="メイリオ" pitchFamily="50" charset="-128"/>
              </a:rPr>
              <a:t>クールローカル</a:t>
            </a:r>
            <a:r>
              <a:rPr lang="ja-JP" altLang="en-US" sz="1500" dirty="0">
                <a:latin typeface="メイリオ" pitchFamily="50" charset="-128"/>
                <a:ea typeface="メイリオ" pitchFamily="50" charset="-128"/>
                <a:cs typeface="メイリオ" pitchFamily="50" charset="-128"/>
              </a:rPr>
              <a:t>」を合言葉に打倒大都市をテーマに創刊されました。</a:t>
            </a:r>
          </a:p>
          <a:p>
            <a:r>
              <a:rPr lang="ja-JP" altLang="en-US" sz="1500" dirty="0">
                <a:latin typeface="メイリオ" pitchFamily="50" charset="-128"/>
                <a:ea typeface="メイリオ" pitchFamily="50" charset="-128"/>
                <a:cs typeface="メイリオ" pitchFamily="50" charset="-128"/>
              </a:rPr>
              <a:t>発行部数、配布箇所も限定し、プレミア感を演出。発行後、</a:t>
            </a:r>
            <a:r>
              <a:rPr lang="ja-JP" altLang="en-US" sz="1500" dirty="0">
                <a:solidFill>
                  <a:srgbClr val="FF3399"/>
                </a:solidFill>
                <a:latin typeface="メイリオ" pitchFamily="50" charset="-128"/>
                <a:ea typeface="メイリオ" pitchFamily="50" charset="-128"/>
                <a:cs typeface="メイリオ" pitchFamily="50" charset="-128"/>
              </a:rPr>
              <a:t>約</a:t>
            </a:r>
            <a:r>
              <a:rPr lang="en-US" altLang="ja-JP" sz="1500" dirty="0">
                <a:solidFill>
                  <a:srgbClr val="FF3399"/>
                </a:solidFill>
                <a:latin typeface="メイリオ" pitchFamily="50" charset="-128"/>
                <a:ea typeface="メイリオ" pitchFamily="50" charset="-128"/>
                <a:cs typeface="メイリオ" pitchFamily="50" charset="-128"/>
              </a:rPr>
              <a:t>2</a:t>
            </a:r>
            <a:r>
              <a:rPr lang="ja-JP" altLang="en-US" sz="1500" dirty="0">
                <a:solidFill>
                  <a:srgbClr val="FF3399"/>
                </a:solidFill>
                <a:latin typeface="メイリオ" pitchFamily="50" charset="-128"/>
                <a:ea typeface="メイリオ" pitchFamily="50" charset="-128"/>
                <a:cs typeface="メイリオ" pitchFamily="50" charset="-128"/>
              </a:rPr>
              <a:t>週間で市場からなくなります。</a:t>
            </a:r>
          </a:p>
          <a:p>
            <a:r>
              <a:rPr lang="en-US" altLang="ja-JP" sz="1500" dirty="0">
                <a:latin typeface="メイリオ" pitchFamily="50" charset="-128"/>
                <a:ea typeface="メイリオ" pitchFamily="50" charset="-128"/>
                <a:cs typeface="メイリオ" pitchFamily="50" charset="-128"/>
              </a:rPr>
              <a:t>3</a:t>
            </a:r>
            <a:r>
              <a:rPr lang="ja-JP" altLang="en-US" sz="1500" dirty="0">
                <a:latin typeface="メイリオ" pitchFamily="50" charset="-128"/>
                <a:ea typeface="メイリオ" pitchFamily="50" charset="-128"/>
                <a:cs typeface="メイリオ" pitchFamily="50" charset="-128"/>
              </a:rPr>
              <a:t>年程前に全国ニュースなどで話題になり、一気に全国に広がりました。</a:t>
            </a:r>
          </a:p>
          <a:p>
            <a:r>
              <a:rPr lang="ja-JP" altLang="en-US" sz="1500" dirty="0">
                <a:latin typeface="メイリオ" pitchFamily="50" charset="-128"/>
                <a:ea typeface="メイリオ" pitchFamily="50" charset="-128"/>
                <a:cs typeface="メイリオ" pitchFamily="50" charset="-128"/>
              </a:rPr>
              <a:t>新潟（株式会社テクスファーム　</a:t>
            </a:r>
            <a:r>
              <a:rPr lang="ja-JP" altLang="en-US" sz="1500" dirty="0">
                <a:ea typeface="メイリオ" pitchFamily="50" charset="-128"/>
                <a:cs typeface="メイリオ" pitchFamily="50" charset="-128"/>
              </a:rPr>
              <a:t>新潟県新潟市中央区</a:t>
            </a:r>
            <a:r>
              <a:rPr lang="ja-JP" altLang="en-US" sz="1500" dirty="0"/>
              <a:t> </a:t>
            </a:r>
            <a:r>
              <a:rPr lang="ja-JP" altLang="en-US" sz="1500" dirty="0">
                <a:latin typeface="メイリオ" pitchFamily="50" charset="-128"/>
                <a:ea typeface="メイリオ" pitchFamily="50" charset="-128"/>
                <a:cs typeface="メイリオ" pitchFamily="50" charset="-128"/>
              </a:rPr>
              <a:t>）が本部となり、各県とのライセンス契約を結んでいます。発行サイクルは、各県に任せられていますが、一定のクオリティを保つ為に、月刊の形態をとっている県はなく、多くが半年に一回の発行となっております。</a:t>
            </a:r>
          </a:p>
          <a:p>
            <a:r>
              <a:rPr lang="ja-JP" altLang="en-US" sz="1500" dirty="0">
                <a:latin typeface="メイリオ" pitchFamily="50" charset="-128"/>
                <a:ea typeface="メイリオ" pitchFamily="50" charset="-128"/>
                <a:cs typeface="メイリオ" pitchFamily="50" charset="-128"/>
              </a:rPr>
              <a:t>また最近では、</a:t>
            </a:r>
            <a:r>
              <a:rPr lang="ja-JP" altLang="en-US" sz="1500" dirty="0">
                <a:solidFill>
                  <a:srgbClr val="FF3399"/>
                </a:solidFill>
                <a:latin typeface="メイリオ" pitchFamily="50" charset="-128"/>
                <a:ea typeface="メイリオ" pitchFamily="50" charset="-128"/>
                <a:cs typeface="メイリオ" pitchFamily="50" charset="-128"/>
              </a:rPr>
              <a:t>美少女図鑑をきっかけにタレントデビュー</a:t>
            </a:r>
            <a:r>
              <a:rPr lang="ja-JP" altLang="en-US" sz="1500" dirty="0">
                <a:latin typeface="メイリオ" pitchFamily="50" charset="-128"/>
                <a:ea typeface="メイリオ" pitchFamily="50" charset="-128"/>
                <a:cs typeface="メイリオ" pitchFamily="50" charset="-128"/>
              </a:rPr>
              <a:t>するようなケースも増えてきております。</a:t>
            </a:r>
          </a:p>
        </p:txBody>
      </p:sp>
      <p:grpSp>
        <p:nvGrpSpPr>
          <p:cNvPr id="6" name="Group 6"/>
          <p:cNvGrpSpPr>
            <a:grpSpLocks/>
          </p:cNvGrpSpPr>
          <p:nvPr/>
        </p:nvGrpSpPr>
        <p:grpSpPr bwMode="auto">
          <a:xfrm>
            <a:off x="1331913" y="4941888"/>
            <a:ext cx="6397625" cy="1152525"/>
            <a:chOff x="1136" y="3022"/>
            <a:chExt cx="4030" cy="726"/>
          </a:xfrm>
        </p:grpSpPr>
        <p:pic>
          <p:nvPicPr>
            <p:cNvPr id="7" name="Picture 7"/>
            <p:cNvPicPr>
              <a:picLocks noChangeAspect="1" noChangeArrowheads="1"/>
            </p:cNvPicPr>
            <p:nvPr/>
          </p:nvPicPr>
          <p:blipFill>
            <a:blip r:embed="rId2" cstate="print"/>
            <a:srcRect/>
            <a:stretch>
              <a:fillRect/>
            </a:stretch>
          </p:blipFill>
          <p:spPr bwMode="auto">
            <a:xfrm>
              <a:off x="1655" y="3022"/>
              <a:ext cx="514" cy="726"/>
            </a:xfrm>
            <a:prstGeom prst="rect">
              <a:avLst/>
            </a:prstGeom>
            <a:noFill/>
            <a:ln w="9525">
              <a:noFill/>
              <a:miter lim="800000"/>
              <a:headEnd/>
              <a:tailEnd/>
            </a:ln>
            <a:effectLst/>
          </p:spPr>
        </p:pic>
        <p:pic>
          <p:nvPicPr>
            <p:cNvPr id="8" name="Picture 8"/>
            <p:cNvPicPr>
              <a:picLocks noChangeAspect="1" noChangeArrowheads="1"/>
            </p:cNvPicPr>
            <p:nvPr/>
          </p:nvPicPr>
          <p:blipFill>
            <a:blip r:embed="rId3" cstate="print"/>
            <a:srcRect/>
            <a:stretch>
              <a:fillRect/>
            </a:stretch>
          </p:blipFill>
          <p:spPr bwMode="auto">
            <a:xfrm>
              <a:off x="2665" y="3022"/>
              <a:ext cx="512" cy="726"/>
            </a:xfrm>
            <a:prstGeom prst="rect">
              <a:avLst/>
            </a:prstGeom>
            <a:noFill/>
            <a:ln w="9525">
              <a:noFill/>
              <a:miter lim="800000"/>
              <a:headEnd/>
              <a:tailEnd/>
            </a:ln>
            <a:effectLst/>
          </p:spPr>
        </p:pic>
        <p:pic>
          <p:nvPicPr>
            <p:cNvPr id="9" name="Picture 9"/>
            <p:cNvPicPr>
              <a:picLocks noChangeAspect="1" noChangeArrowheads="1"/>
            </p:cNvPicPr>
            <p:nvPr/>
          </p:nvPicPr>
          <p:blipFill>
            <a:blip r:embed="rId4" cstate="print"/>
            <a:srcRect/>
            <a:stretch>
              <a:fillRect/>
            </a:stretch>
          </p:blipFill>
          <p:spPr bwMode="auto">
            <a:xfrm>
              <a:off x="3164" y="3022"/>
              <a:ext cx="507" cy="726"/>
            </a:xfrm>
            <a:prstGeom prst="rect">
              <a:avLst/>
            </a:prstGeom>
            <a:noFill/>
            <a:ln w="9525">
              <a:noFill/>
              <a:miter lim="800000"/>
              <a:headEnd/>
              <a:tailEnd/>
            </a:ln>
            <a:effectLst/>
          </p:spPr>
        </p:pic>
        <p:pic>
          <p:nvPicPr>
            <p:cNvPr id="10" name="Picture 10"/>
            <p:cNvPicPr>
              <a:picLocks noChangeAspect="1" noChangeArrowheads="1"/>
            </p:cNvPicPr>
            <p:nvPr/>
          </p:nvPicPr>
          <p:blipFill>
            <a:blip r:embed="rId5" cstate="print"/>
            <a:srcRect/>
            <a:stretch>
              <a:fillRect/>
            </a:stretch>
          </p:blipFill>
          <p:spPr bwMode="auto">
            <a:xfrm>
              <a:off x="4162" y="3022"/>
              <a:ext cx="513" cy="726"/>
            </a:xfrm>
            <a:prstGeom prst="rect">
              <a:avLst/>
            </a:prstGeom>
            <a:noFill/>
            <a:ln w="9525">
              <a:noFill/>
              <a:miter lim="800000"/>
              <a:headEnd/>
              <a:tailEnd/>
            </a:ln>
            <a:effectLst/>
          </p:spPr>
        </p:pic>
        <p:pic>
          <p:nvPicPr>
            <p:cNvPr id="11" name="Picture 11"/>
            <p:cNvPicPr>
              <a:picLocks noChangeAspect="1" noChangeArrowheads="1"/>
            </p:cNvPicPr>
            <p:nvPr/>
          </p:nvPicPr>
          <p:blipFill>
            <a:blip r:embed="rId6" cstate="print"/>
            <a:srcRect/>
            <a:stretch>
              <a:fillRect/>
            </a:stretch>
          </p:blipFill>
          <p:spPr bwMode="auto">
            <a:xfrm>
              <a:off x="3663" y="3022"/>
              <a:ext cx="512" cy="726"/>
            </a:xfrm>
            <a:prstGeom prst="rect">
              <a:avLst/>
            </a:prstGeom>
            <a:noFill/>
            <a:ln w="9525">
              <a:noFill/>
              <a:miter lim="800000"/>
              <a:headEnd/>
              <a:tailEnd/>
            </a:ln>
            <a:effectLst/>
          </p:spPr>
        </p:pic>
        <p:pic>
          <p:nvPicPr>
            <p:cNvPr id="12" name="Picture 12"/>
            <p:cNvPicPr>
              <a:picLocks noChangeAspect="1" noChangeArrowheads="1"/>
            </p:cNvPicPr>
            <p:nvPr/>
          </p:nvPicPr>
          <p:blipFill>
            <a:blip r:embed="rId7" cstate="print"/>
            <a:srcRect/>
            <a:stretch>
              <a:fillRect/>
            </a:stretch>
          </p:blipFill>
          <p:spPr bwMode="auto">
            <a:xfrm>
              <a:off x="4661" y="3022"/>
              <a:ext cx="505" cy="726"/>
            </a:xfrm>
            <a:prstGeom prst="rect">
              <a:avLst/>
            </a:prstGeom>
            <a:noFill/>
            <a:ln w="9525">
              <a:noFill/>
              <a:miter lim="800000"/>
              <a:headEnd/>
              <a:tailEnd/>
            </a:ln>
            <a:effectLst/>
          </p:spPr>
        </p:pic>
        <p:pic>
          <p:nvPicPr>
            <p:cNvPr id="13" name="Picture 13"/>
            <p:cNvPicPr>
              <a:picLocks noChangeAspect="1" noChangeArrowheads="1"/>
            </p:cNvPicPr>
            <p:nvPr/>
          </p:nvPicPr>
          <p:blipFill>
            <a:blip r:embed="rId8" cstate="print"/>
            <a:srcRect/>
            <a:stretch>
              <a:fillRect/>
            </a:stretch>
          </p:blipFill>
          <p:spPr bwMode="auto">
            <a:xfrm>
              <a:off x="2154" y="3022"/>
              <a:ext cx="513" cy="726"/>
            </a:xfrm>
            <a:prstGeom prst="rect">
              <a:avLst/>
            </a:prstGeom>
            <a:noFill/>
            <a:ln w="9525">
              <a:noFill/>
              <a:miter lim="800000"/>
              <a:headEnd/>
              <a:tailEnd/>
            </a:ln>
            <a:effectLst/>
          </p:spPr>
        </p:pic>
        <p:pic>
          <p:nvPicPr>
            <p:cNvPr id="14" name="Picture 14"/>
            <p:cNvPicPr>
              <a:picLocks noChangeAspect="1" noChangeArrowheads="1"/>
            </p:cNvPicPr>
            <p:nvPr/>
          </p:nvPicPr>
          <p:blipFill>
            <a:blip r:embed="rId9" cstate="print"/>
            <a:srcRect/>
            <a:stretch>
              <a:fillRect/>
            </a:stretch>
          </p:blipFill>
          <p:spPr bwMode="auto">
            <a:xfrm>
              <a:off x="1136" y="3022"/>
              <a:ext cx="513" cy="726"/>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68313" y="4579938"/>
            <a:ext cx="5832475" cy="1511300"/>
          </a:xfrm>
          <a:prstGeom prst="rect">
            <a:avLst/>
          </a:prstGeom>
          <a:solidFill>
            <a:srgbClr val="FDD3F2"/>
          </a:solidFill>
          <a:ln w="9525">
            <a:noFill/>
            <a:miter lim="800000"/>
            <a:headEnd/>
            <a:tailEnd/>
          </a:ln>
          <a:effectLst/>
        </p:spPr>
        <p:txBody>
          <a:bodyPr wrap="none" anchor="ctr"/>
          <a:lstStyle/>
          <a:p>
            <a:endParaRPr lang="ja-JP" altLang="en-US"/>
          </a:p>
        </p:txBody>
      </p:sp>
      <p:sp>
        <p:nvSpPr>
          <p:cNvPr id="5" name="Rectangle 3"/>
          <p:cNvSpPr txBox="1">
            <a:spLocks noChangeArrowheads="1"/>
          </p:cNvSpPr>
          <p:nvPr/>
        </p:nvSpPr>
        <p:spPr>
          <a:xfrm>
            <a:off x="-1116632" y="404664"/>
            <a:ext cx="8001000" cy="1216025"/>
          </a:xfrm>
          <a:prstGeom prst="rect">
            <a:avLst/>
          </a:prstGeom>
        </p:spPr>
        <p:txBody>
          <a:bodyPr vert="horz" lIns="91440" tIns="45720" rIns="91440" bIns="45720" rtlCol="0" anchor="ctr">
            <a:normAutofit/>
          </a:bodyPr>
          <a:lstStyle/>
          <a:p>
            <a:pPr marL="1117600" marR="0" lvl="0" indent="-1117600" algn="ctr"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smtClean="0">
                <a:ln>
                  <a:noFill/>
                </a:ln>
                <a:solidFill>
                  <a:schemeClr val="tx1"/>
                </a:solidFill>
                <a:effectLst/>
                <a:uLnTx/>
                <a:uFillTx/>
                <a:latin typeface="ＤＦＰ太丸ゴシック体" pitchFamily="50" charset="-128"/>
                <a:ea typeface="ＤＦＰ太丸ゴシック体" pitchFamily="50" charset="-128"/>
                <a:cs typeface="メイリオ" pitchFamily="50" charset="-128"/>
              </a:rPr>
              <a:t>岐阜美少女図鑑とは？</a:t>
            </a:r>
          </a:p>
        </p:txBody>
      </p:sp>
      <p:sp>
        <p:nvSpPr>
          <p:cNvPr id="6" name="Text Box 4"/>
          <p:cNvSpPr txBox="1">
            <a:spLocks noChangeArrowheads="1"/>
          </p:cNvSpPr>
          <p:nvPr/>
        </p:nvSpPr>
        <p:spPr bwMode="auto">
          <a:xfrm>
            <a:off x="611188" y="1916113"/>
            <a:ext cx="7993062" cy="2554545"/>
          </a:xfrm>
          <a:prstGeom prst="rect">
            <a:avLst/>
          </a:prstGeom>
          <a:noFill/>
          <a:ln w="9525">
            <a:noFill/>
            <a:miter lim="800000"/>
            <a:headEnd/>
            <a:tailEnd/>
          </a:ln>
          <a:effectLst/>
        </p:spPr>
        <p:txBody>
          <a:bodyPr>
            <a:spAutoFit/>
          </a:bodyPr>
          <a:lstStyle/>
          <a:p>
            <a:r>
              <a:rPr lang="ja-JP" altLang="en-US" b="0" dirty="0">
                <a:solidFill>
                  <a:srgbClr val="FF3399"/>
                </a:solidFill>
                <a:latin typeface="メイリオ" pitchFamily="50" charset="-128"/>
                <a:ea typeface="メイリオ" pitchFamily="50" charset="-128"/>
                <a:cs typeface="メイリオ" pitchFamily="50" charset="-128"/>
              </a:rPr>
              <a:t>年</a:t>
            </a:r>
            <a:r>
              <a:rPr lang="en-US" altLang="ja-JP" b="0" dirty="0">
                <a:solidFill>
                  <a:srgbClr val="FF3399"/>
                </a:solidFill>
                <a:latin typeface="メイリオ" pitchFamily="50" charset="-128"/>
                <a:ea typeface="メイリオ" pitchFamily="50" charset="-128"/>
                <a:cs typeface="メイリオ" pitchFamily="50" charset="-128"/>
              </a:rPr>
              <a:t>2</a:t>
            </a:r>
            <a:r>
              <a:rPr lang="ja-JP" altLang="en-US" b="0" dirty="0">
                <a:solidFill>
                  <a:srgbClr val="FF3399"/>
                </a:solidFill>
                <a:latin typeface="メイリオ" pitchFamily="50" charset="-128"/>
                <a:ea typeface="メイリオ" pitchFamily="50" charset="-128"/>
                <a:cs typeface="メイリオ" pitchFamily="50" charset="-128"/>
              </a:rPr>
              <a:t>回発行（</a:t>
            </a:r>
            <a:r>
              <a:rPr lang="en-US" altLang="ja-JP" b="0" dirty="0">
                <a:solidFill>
                  <a:srgbClr val="FF3399"/>
                </a:solidFill>
                <a:latin typeface="メイリオ" pitchFamily="50" charset="-128"/>
                <a:ea typeface="メイリオ" pitchFamily="50" charset="-128"/>
                <a:cs typeface="メイリオ" pitchFamily="50" charset="-128"/>
              </a:rPr>
              <a:t>7</a:t>
            </a:r>
            <a:r>
              <a:rPr lang="ja-JP" altLang="en-US" b="0" dirty="0">
                <a:solidFill>
                  <a:srgbClr val="FF3399"/>
                </a:solidFill>
                <a:latin typeface="メイリオ" pitchFamily="50" charset="-128"/>
                <a:ea typeface="メイリオ" pitchFamily="50" charset="-128"/>
                <a:cs typeface="メイリオ" pitchFamily="50" charset="-128"/>
              </a:rPr>
              <a:t>月・</a:t>
            </a:r>
            <a:r>
              <a:rPr lang="en-US" altLang="ja-JP" b="0" dirty="0">
                <a:solidFill>
                  <a:srgbClr val="FF3399"/>
                </a:solidFill>
                <a:latin typeface="メイリオ" pitchFamily="50" charset="-128"/>
                <a:ea typeface="メイリオ" pitchFamily="50" charset="-128"/>
                <a:cs typeface="メイリオ" pitchFamily="50" charset="-128"/>
              </a:rPr>
              <a:t>12</a:t>
            </a:r>
            <a:r>
              <a:rPr lang="ja-JP" altLang="en-US" b="0" dirty="0">
                <a:solidFill>
                  <a:srgbClr val="FF3399"/>
                </a:solidFill>
                <a:latin typeface="メイリオ" pitchFamily="50" charset="-128"/>
                <a:ea typeface="メイリオ" pitchFamily="50" charset="-128"/>
                <a:cs typeface="メイリオ" pitchFamily="50" charset="-128"/>
              </a:rPr>
              <a:t>月）</a:t>
            </a:r>
          </a:p>
          <a:p>
            <a:r>
              <a:rPr lang="ja-JP" altLang="en-US" b="0" dirty="0">
                <a:solidFill>
                  <a:srgbClr val="FF3399"/>
                </a:solidFill>
                <a:latin typeface="メイリオ" pitchFamily="50" charset="-128"/>
                <a:ea typeface="メイリオ" pitchFamily="50" charset="-128"/>
                <a:cs typeface="メイリオ" pitchFamily="50" charset="-128"/>
              </a:rPr>
              <a:t>発行部数：</a:t>
            </a:r>
            <a:r>
              <a:rPr lang="en-US" altLang="ja-JP" b="0" dirty="0">
                <a:solidFill>
                  <a:srgbClr val="FF3399"/>
                </a:solidFill>
                <a:latin typeface="メイリオ" pitchFamily="50" charset="-128"/>
                <a:ea typeface="メイリオ" pitchFamily="50" charset="-128"/>
                <a:cs typeface="メイリオ" pitchFamily="50" charset="-128"/>
              </a:rPr>
              <a:t>1</a:t>
            </a:r>
            <a:r>
              <a:rPr lang="ja-JP" altLang="en-US" b="0" dirty="0">
                <a:solidFill>
                  <a:srgbClr val="FF3399"/>
                </a:solidFill>
                <a:latin typeface="メイリオ" pitchFamily="50" charset="-128"/>
                <a:ea typeface="メイリオ" pitchFamily="50" charset="-128"/>
                <a:cs typeface="メイリオ" pitchFamily="50" charset="-128"/>
              </a:rPr>
              <a:t>万　（無料配布）</a:t>
            </a:r>
          </a:p>
          <a:p>
            <a:r>
              <a:rPr lang="ja-JP" altLang="en-US" b="0" dirty="0">
                <a:solidFill>
                  <a:srgbClr val="FF3399"/>
                </a:solidFill>
                <a:latin typeface="メイリオ" pitchFamily="50" charset="-128"/>
                <a:ea typeface="メイリオ" pitchFamily="50" charset="-128"/>
                <a:cs typeface="メイリオ" pitchFamily="50" charset="-128"/>
              </a:rPr>
              <a:t>発行エリア：岐阜市・岐南町・大垣市・各務原市・羽島市・関市</a:t>
            </a:r>
          </a:p>
          <a:p>
            <a:r>
              <a:rPr lang="ja-JP" altLang="en-US" b="0" dirty="0">
                <a:solidFill>
                  <a:srgbClr val="FF3399"/>
                </a:solidFill>
                <a:latin typeface="メイリオ" pitchFamily="50" charset="-128"/>
                <a:ea typeface="メイリオ" pitchFamily="50" charset="-128"/>
                <a:cs typeface="メイリオ" pitchFamily="50" charset="-128"/>
              </a:rPr>
              <a:t>応募条件：岐阜県　在職・在住・在学の素人女性（年齢制限はありません）</a:t>
            </a:r>
          </a:p>
          <a:p>
            <a:endParaRPr lang="ja-JP" altLang="en-US" b="0" dirty="0">
              <a:solidFill>
                <a:srgbClr val="FF3399"/>
              </a:solidFill>
              <a:latin typeface="メイリオ" pitchFamily="50" charset="-128"/>
              <a:ea typeface="メイリオ" pitchFamily="50" charset="-128"/>
              <a:cs typeface="メイリオ" pitchFamily="50" charset="-128"/>
            </a:endParaRPr>
          </a:p>
          <a:p>
            <a:r>
              <a:rPr lang="ja-JP" altLang="en-US" sz="1400" b="0" dirty="0">
                <a:latin typeface="メイリオ" pitchFamily="50" charset="-128"/>
                <a:ea typeface="メイリオ" pitchFamily="50" charset="-128"/>
                <a:cs typeface="メイリオ" pitchFamily="50" charset="-128"/>
              </a:rPr>
              <a:t>新潟→沖縄→宮崎→大阪･･･に続き</a:t>
            </a:r>
            <a:r>
              <a:rPr lang="ja-JP" altLang="en-US" sz="1400" b="0" dirty="0" smtClean="0">
                <a:latin typeface="メイリオ" pitchFamily="50" charset="-128"/>
                <a:ea typeface="メイリオ" pitchFamily="50" charset="-128"/>
                <a:cs typeface="メイリオ" pitchFamily="50" charset="-128"/>
              </a:rPr>
              <a:t>、</a:t>
            </a:r>
            <a:r>
              <a:rPr lang="en-US" altLang="ja-JP" sz="1400" dirty="0">
                <a:latin typeface="メイリオ" pitchFamily="50" charset="-128"/>
                <a:ea typeface="メイリオ" pitchFamily="50" charset="-128"/>
                <a:cs typeface="メイリオ" pitchFamily="50" charset="-128"/>
              </a:rPr>
              <a:t>5</a:t>
            </a:r>
            <a:r>
              <a:rPr lang="ja-JP" altLang="en-US" sz="1400" b="0" dirty="0" smtClean="0">
                <a:latin typeface="メイリオ" pitchFamily="50" charset="-128"/>
                <a:ea typeface="メイリオ" pitchFamily="50" charset="-128"/>
                <a:cs typeface="メイリオ" pitchFamily="50" charset="-128"/>
              </a:rPr>
              <a:t>年前</a:t>
            </a:r>
            <a:r>
              <a:rPr lang="ja-JP" altLang="en-US" sz="1400" b="0" dirty="0">
                <a:latin typeface="メイリオ" pitchFamily="50" charset="-128"/>
                <a:ea typeface="メイリオ" pitchFamily="50" charset="-128"/>
                <a:cs typeface="メイリオ" pitchFamily="50" charset="-128"/>
              </a:rPr>
              <a:t>の</a:t>
            </a:r>
            <a:r>
              <a:rPr lang="en-US" altLang="ja-JP" sz="1400" b="0" dirty="0">
                <a:latin typeface="メイリオ" pitchFamily="50" charset="-128"/>
                <a:ea typeface="メイリオ" pitchFamily="50" charset="-128"/>
                <a:cs typeface="メイリオ" pitchFamily="50" charset="-128"/>
              </a:rPr>
              <a:t>2009</a:t>
            </a:r>
            <a:r>
              <a:rPr lang="ja-JP" altLang="en-US" sz="1400" b="0" dirty="0">
                <a:latin typeface="メイリオ" pitchFamily="50" charset="-128"/>
                <a:ea typeface="メイリオ" pitchFamily="50" charset="-128"/>
                <a:cs typeface="メイリオ" pitchFamily="50" charset="-128"/>
              </a:rPr>
              <a:t>年</a:t>
            </a:r>
            <a:r>
              <a:rPr lang="en-US" altLang="ja-JP" sz="1400" b="0" dirty="0">
                <a:latin typeface="メイリオ" pitchFamily="50" charset="-128"/>
                <a:ea typeface="メイリオ" pitchFamily="50" charset="-128"/>
                <a:cs typeface="メイリオ" pitchFamily="50" charset="-128"/>
              </a:rPr>
              <a:t>2</a:t>
            </a:r>
            <a:r>
              <a:rPr lang="ja-JP" altLang="en-US" sz="1400" b="0" dirty="0">
                <a:latin typeface="メイリオ" pitchFamily="50" charset="-128"/>
                <a:ea typeface="メイリオ" pitchFamily="50" charset="-128"/>
                <a:cs typeface="メイリオ" pitchFamily="50" charset="-128"/>
              </a:rPr>
              <a:t>月に弊社がライセンス契約を結び、</a:t>
            </a:r>
            <a:r>
              <a:rPr lang="en-US" altLang="ja-JP" sz="1400" b="0" dirty="0">
                <a:solidFill>
                  <a:srgbClr val="FF3399"/>
                </a:solidFill>
                <a:latin typeface="メイリオ" pitchFamily="50" charset="-128"/>
                <a:ea typeface="メイリオ" pitchFamily="50" charset="-128"/>
                <a:cs typeface="メイリオ" pitchFamily="50" charset="-128"/>
              </a:rPr>
              <a:t>2009</a:t>
            </a:r>
            <a:r>
              <a:rPr lang="ja-JP" altLang="en-US" sz="1400" b="0" dirty="0">
                <a:solidFill>
                  <a:srgbClr val="FF3399"/>
                </a:solidFill>
                <a:latin typeface="メイリオ" pitchFamily="50" charset="-128"/>
                <a:ea typeface="メイリオ" pitchFamily="50" charset="-128"/>
                <a:cs typeface="メイリオ" pitchFamily="50" charset="-128"/>
              </a:rPr>
              <a:t>年</a:t>
            </a:r>
            <a:r>
              <a:rPr lang="en-US" altLang="ja-JP" sz="1400" b="0" dirty="0">
                <a:solidFill>
                  <a:srgbClr val="FF3399"/>
                </a:solidFill>
                <a:latin typeface="メイリオ" pitchFamily="50" charset="-128"/>
                <a:ea typeface="メイリオ" pitchFamily="50" charset="-128"/>
                <a:cs typeface="メイリオ" pitchFamily="50" charset="-128"/>
              </a:rPr>
              <a:t>6</a:t>
            </a:r>
            <a:r>
              <a:rPr lang="ja-JP" altLang="en-US" sz="1400" b="0" dirty="0">
                <a:solidFill>
                  <a:srgbClr val="FF3399"/>
                </a:solidFill>
                <a:latin typeface="メイリオ" pitchFamily="50" charset="-128"/>
                <a:ea typeface="メイリオ" pitchFamily="50" charset="-128"/>
                <a:cs typeface="メイリオ" pitchFamily="50" charset="-128"/>
              </a:rPr>
              <a:t>月に創刊</a:t>
            </a:r>
            <a:r>
              <a:rPr lang="ja-JP" altLang="en-US" sz="1400" b="0" dirty="0">
                <a:latin typeface="メイリオ" pitchFamily="50" charset="-128"/>
                <a:ea typeface="メイリオ" pitchFamily="50" charset="-128"/>
                <a:cs typeface="メイリオ" pitchFamily="50" charset="-128"/>
              </a:rPr>
              <a:t>。</a:t>
            </a:r>
          </a:p>
          <a:p>
            <a:r>
              <a:rPr lang="ja-JP" altLang="en-US" sz="1400" b="0" dirty="0">
                <a:latin typeface="メイリオ" pitchFamily="50" charset="-128"/>
                <a:ea typeface="メイリオ" pitchFamily="50" charset="-128"/>
                <a:cs typeface="メイリオ" pitchFamily="50" charset="-128"/>
              </a:rPr>
              <a:t>創刊当初のモデル応募は</a:t>
            </a:r>
            <a:r>
              <a:rPr lang="en-US" altLang="ja-JP" sz="1400" b="0" dirty="0">
                <a:latin typeface="メイリオ" pitchFamily="50" charset="-128"/>
                <a:ea typeface="メイリオ" pitchFamily="50" charset="-128"/>
                <a:cs typeface="メイリオ" pitchFamily="50" charset="-128"/>
              </a:rPr>
              <a:t>100</a:t>
            </a:r>
            <a:r>
              <a:rPr lang="ja-JP" altLang="en-US" sz="1400" b="0" dirty="0">
                <a:latin typeface="メイリオ" pitchFamily="50" charset="-128"/>
                <a:ea typeface="メイリオ" pitchFamily="50" charset="-128"/>
                <a:cs typeface="メイリオ" pitchFamily="50" charset="-128"/>
              </a:rPr>
              <a:t>名弱しかいなかったが、</a:t>
            </a:r>
            <a:r>
              <a:rPr lang="en-US" altLang="ja-JP" sz="1400" b="0" dirty="0">
                <a:latin typeface="メイリオ" pitchFamily="50" charset="-128"/>
                <a:ea typeface="メイリオ" pitchFamily="50" charset="-128"/>
                <a:cs typeface="メイリオ" pitchFamily="50" charset="-128"/>
              </a:rPr>
              <a:t>2</a:t>
            </a:r>
            <a:r>
              <a:rPr lang="ja-JP" altLang="en-US" sz="1400" b="0" dirty="0">
                <a:latin typeface="メイリオ" pitchFamily="50" charset="-128"/>
                <a:ea typeface="メイリオ" pitchFamily="50" charset="-128"/>
                <a:cs typeface="メイリオ" pitchFamily="50" charset="-128"/>
              </a:rPr>
              <a:t>号（</a:t>
            </a:r>
            <a:r>
              <a:rPr lang="en-US" altLang="ja-JP" sz="1400" b="0" dirty="0">
                <a:latin typeface="メイリオ" pitchFamily="50" charset="-128"/>
                <a:ea typeface="メイリオ" pitchFamily="50" charset="-128"/>
                <a:cs typeface="メイリオ" pitchFamily="50" charset="-128"/>
              </a:rPr>
              <a:t>2009</a:t>
            </a:r>
            <a:r>
              <a:rPr lang="ja-JP" altLang="en-US" sz="1400" b="0" dirty="0">
                <a:latin typeface="メイリオ" pitchFamily="50" charset="-128"/>
                <a:ea typeface="メイリオ" pitchFamily="50" charset="-128"/>
                <a:cs typeface="メイリオ" pitchFamily="50" charset="-128"/>
              </a:rPr>
              <a:t>年</a:t>
            </a:r>
            <a:r>
              <a:rPr lang="en-US" altLang="ja-JP" sz="1400" b="0" dirty="0">
                <a:latin typeface="メイリオ" pitchFamily="50" charset="-128"/>
                <a:ea typeface="メイリオ" pitchFamily="50" charset="-128"/>
                <a:cs typeface="メイリオ" pitchFamily="50" charset="-128"/>
              </a:rPr>
              <a:t>12</a:t>
            </a:r>
            <a:r>
              <a:rPr lang="ja-JP" altLang="en-US" sz="1400" b="0" dirty="0">
                <a:latin typeface="メイリオ" pitchFamily="50" charset="-128"/>
                <a:ea typeface="メイリオ" pitchFamily="50" charset="-128"/>
                <a:cs typeface="メイリオ" pitchFamily="50" charset="-128"/>
              </a:rPr>
              <a:t>月発行）では、応募が</a:t>
            </a:r>
            <a:r>
              <a:rPr lang="en-US" altLang="ja-JP" sz="1400" b="0" dirty="0">
                <a:latin typeface="メイリオ" pitchFamily="50" charset="-128"/>
                <a:ea typeface="メイリオ" pitchFamily="50" charset="-128"/>
                <a:cs typeface="メイリオ" pitchFamily="50" charset="-128"/>
              </a:rPr>
              <a:t>200</a:t>
            </a:r>
            <a:r>
              <a:rPr lang="ja-JP" altLang="en-US" sz="1400" b="0" dirty="0">
                <a:latin typeface="メイリオ" pitchFamily="50" charset="-128"/>
                <a:ea typeface="メイリオ" pitchFamily="50" charset="-128"/>
                <a:cs typeface="メイリオ" pitchFamily="50" charset="-128"/>
              </a:rPr>
              <a:t>名を超え、号を重ねる毎に応募が増えております。</a:t>
            </a:r>
          </a:p>
          <a:p>
            <a:r>
              <a:rPr lang="ja-JP" altLang="en-US" sz="1400" b="0" dirty="0">
                <a:latin typeface="メイリオ" pitchFamily="50" charset="-128"/>
                <a:ea typeface="メイリオ" pitchFamily="50" charset="-128"/>
                <a:cs typeface="メイリオ" pitchFamily="50" charset="-128"/>
              </a:rPr>
              <a:t>小学生～</a:t>
            </a:r>
            <a:r>
              <a:rPr lang="en-US" altLang="ja-JP" sz="1400" b="0" dirty="0">
                <a:latin typeface="メイリオ" pitchFamily="50" charset="-128"/>
                <a:ea typeface="メイリオ" pitchFamily="50" charset="-128"/>
                <a:cs typeface="メイリオ" pitchFamily="50" charset="-128"/>
              </a:rPr>
              <a:t>30</a:t>
            </a:r>
            <a:r>
              <a:rPr lang="ja-JP" altLang="en-US" sz="1400" b="0" dirty="0">
                <a:latin typeface="メイリオ" pitchFamily="50" charset="-128"/>
                <a:ea typeface="メイリオ" pitchFamily="50" charset="-128"/>
                <a:cs typeface="メイリオ" pitchFamily="50" charset="-128"/>
              </a:rPr>
              <a:t>代、北は高山市、東は中津川市と幅広い層から支持いただいております。</a:t>
            </a:r>
            <a:endParaRPr lang="ja-JP" altLang="en-US" sz="1600" b="0" dirty="0">
              <a:latin typeface="メイリオ" pitchFamily="50" charset="-128"/>
              <a:ea typeface="メイリオ" pitchFamily="50" charset="-128"/>
              <a:cs typeface="メイリオ" pitchFamily="50" charset="-128"/>
            </a:endParaRPr>
          </a:p>
        </p:txBody>
      </p:sp>
      <p:pic>
        <p:nvPicPr>
          <p:cNvPr id="7" name="Picture 5"/>
          <p:cNvPicPr>
            <a:picLocks noChangeAspect="1" noChangeArrowheads="1"/>
          </p:cNvPicPr>
          <p:nvPr/>
        </p:nvPicPr>
        <p:blipFill>
          <a:blip r:embed="rId2" cstate="print"/>
          <a:srcRect/>
          <a:stretch>
            <a:fillRect/>
          </a:stretch>
        </p:blipFill>
        <p:spPr bwMode="auto">
          <a:xfrm>
            <a:off x="611188" y="4651375"/>
            <a:ext cx="720725" cy="1081088"/>
          </a:xfrm>
          <a:prstGeom prst="rect">
            <a:avLst/>
          </a:prstGeom>
          <a:noFill/>
          <a:ln w="9525">
            <a:noFill/>
            <a:miter lim="800000"/>
            <a:headEnd/>
            <a:tailEnd/>
          </a:ln>
          <a:effectLst/>
        </p:spPr>
      </p:pic>
      <p:pic>
        <p:nvPicPr>
          <p:cNvPr id="8" name="Picture 6"/>
          <p:cNvPicPr>
            <a:picLocks noChangeAspect="1" noChangeArrowheads="1"/>
          </p:cNvPicPr>
          <p:nvPr/>
        </p:nvPicPr>
        <p:blipFill>
          <a:blip r:embed="rId3" cstate="print"/>
          <a:srcRect/>
          <a:stretch>
            <a:fillRect/>
          </a:stretch>
        </p:blipFill>
        <p:spPr bwMode="auto">
          <a:xfrm>
            <a:off x="2195513" y="4651375"/>
            <a:ext cx="720725" cy="1081088"/>
          </a:xfrm>
          <a:prstGeom prst="rect">
            <a:avLst/>
          </a:prstGeom>
          <a:noFill/>
          <a:ln w="9525">
            <a:noFill/>
            <a:miter lim="800000"/>
            <a:headEnd/>
            <a:tailEnd/>
          </a:ln>
          <a:effectLst/>
        </p:spPr>
      </p:pic>
      <p:pic>
        <p:nvPicPr>
          <p:cNvPr id="9" name="Picture 7"/>
          <p:cNvPicPr>
            <a:picLocks noChangeAspect="1" noChangeArrowheads="1"/>
          </p:cNvPicPr>
          <p:nvPr/>
        </p:nvPicPr>
        <p:blipFill>
          <a:blip r:embed="rId4" cstate="print"/>
          <a:srcRect/>
          <a:stretch>
            <a:fillRect/>
          </a:stretch>
        </p:blipFill>
        <p:spPr bwMode="auto">
          <a:xfrm>
            <a:off x="1403350" y="4651375"/>
            <a:ext cx="720725" cy="1081088"/>
          </a:xfrm>
          <a:prstGeom prst="rect">
            <a:avLst/>
          </a:prstGeom>
          <a:noFill/>
          <a:ln w="9525">
            <a:noFill/>
            <a:miter lim="800000"/>
            <a:headEnd/>
            <a:tailEnd/>
          </a:ln>
          <a:effectLst/>
        </p:spPr>
      </p:pic>
      <p:pic>
        <p:nvPicPr>
          <p:cNvPr id="10" name="Picture 8" descr="ポスターgibijo_B2"/>
          <p:cNvPicPr>
            <a:picLocks noChangeAspect="1" noChangeArrowheads="1"/>
          </p:cNvPicPr>
          <p:nvPr/>
        </p:nvPicPr>
        <p:blipFill>
          <a:blip r:embed="rId5" cstate="print"/>
          <a:srcRect/>
          <a:stretch>
            <a:fillRect/>
          </a:stretch>
        </p:blipFill>
        <p:spPr bwMode="auto">
          <a:xfrm>
            <a:off x="5386388" y="404813"/>
            <a:ext cx="1120775" cy="1584325"/>
          </a:xfrm>
          <a:prstGeom prst="rect">
            <a:avLst/>
          </a:prstGeom>
          <a:noFill/>
        </p:spPr>
      </p:pic>
      <p:pic>
        <p:nvPicPr>
          <p:cNvPr id="11" name="Picture 9" descr="2hyousiのコピー"/>
          <p:cNvPicPr>
            <a:picLocks noChangeAspect="1" noChangeArrowheads="1"/>
          </p:cNvPicPr>
          <p:nvPr/>
        </p:nvPicPr>
        <p:blipFill>
          <a:blip r:embed="rId6" cstate="print"/>
          <a:srcRect/>
          <a:stretch>
            <a:fillRect/>
          </a:stretch>
        </p:blipFill>
        <p:spPr bwMode="auto">
          <a:xfrm>
            <a:off x="6538913" y="404813"/>
            <a:ext cx="1111250" cy="1584325"/>
          </a:xfrm>
          <a:prstGeom prst="rect">
            <a:avLst/>
          </a:prstGeom>
          <a:noFill/>
        </p:spPr>
      </p:pic>
      <p:sp>
        <p:nvSpPr>
          <p:cNvPr id="12" name="Text Box 10"/>
          <p:cNvSpPr txBox="1">
            <a:spLocks noChangeArrowheads="1"/>
          </p:cNvSpPr>
          <p:nvPr/>
        </p:nvSpPr>
        <p:spPr bwMode="auto">
          <a:xfrm>
            <a:off x="5530850" y="1989138"/>
            <a:ext cx="1008063" cy="458787"/>
          </a:xfrm>
          <a:prstGeom prst="rect">
            <a:avLst/>
          </a:prstGeom>
          <a:noFill/>
          <a:ln w="9525">
            <a:noFill/>
            <a:miter lim="800000"/>
            <a:headEnd/>
            <a:tailEnd/>
          </a:ln>
          <a:effectLst/>
        </p:spPr>
        <p:txBody>
          <a:bodyPr>
            <a:spAutoFit/>
          </a:bodyPr>
          <a:lstStyle/>
          <a:p>
            <a:pPr>
              <a:spcBef>
                <a:spcPct val="50000"/>
              </a:spcBef>
            </a:pPr>
            <a:r>
              <a:rPr lang="en-US" altLang="ja-JP" sz="1200" b="0">
                <a:latin typeface="HGP創英ﾌﾟﾚｾﾞﾝｽEB" pitchFamily="18" charset="-128"/>
                <a:ea typeface="HGP創英ﾌﾟﾚｾﾞﾝｽEB" pitchFamily="18" charset="-128"/>
              </a:rPr>
              <a:t>2009</a:t>
            </a:r>
            <a:r>
              <a:rPr lang="ja-JP" altLang="en-US" sz="1200" b="0">
                <a:latin typeface="HGP創英ﾌﾟﾚｾﾞﾝｽEB" pitchFamily="18" charset="-128"/>
                <a:ea typeface="HGP創英ﾌﾟﾚｾﾞﾝｽEB" pitchFamily="18" charset="-128"/>
              </a:rPr>
              <a:t>年</a:t>
            </a:r>
            <a:r>
              <a:rPr lang="en-US" altLang="ja-JP" sz="1200" b="0">
                <a:latin typeface="HGP創英ﾌﾟﾚｾﾞﾝｽEB" pitchFamily="18" charset="-128"/>
                <a:ea typeface="HGP創英ﾌﾟﾚｾﾞﾝｽEB" pitchFamily="18" charset="-128"/>
              </a:rPr>
              <a:t>6</a:t>
            </a:r>
            <a:r>
              <a:rPr lang="ja-JP" altLang="en-US" sz="1200" b="0">
                <a:latin typeface="HGP創英ﾌﾟﾚｾﾞﾝｽEB" pitchFamily="18" charset="-128"/>
                <a:ea typeface="HGP創英ﾌﾟﾚｾﾞﾝｽEB" pitchFamily="18" charset="-128"/>
              </a:rPr>
              <a:t>月</a:t>
            </a:r>
          </a:p>
          <a:p>
            <a:pPr algn="ctr">
              <a:lnSpc>
                <a:spcPct val="50000"/>
              </a:lnSpc>
              <a:spcBef>
                <a:spcPct val="50000"/>
              </a:spcBef>
            </a:pPr>
            <a:r>
              <a:rPr lang="en-US" altLang="ja-JP" sz="1200" b="0">
                <a:latin typeface="HGP創英ﾌﾟﾚｾﾞﾝｽEB" pitchFamily="18" charset="-128"/>
                <a:ea typeface="HGP創英ﾌﾟﾚｾﾞﾝｽEB" pitchFamily="18" charset="-128"/>
              </a:rPr>
              <a:t>VOL.1</a:t>
            </a:r>
          </a:p>
        </p:txBody>
      </p:sp>
      <p:sp>
        <p:nvSpPr>
          <p:cNvPr id="13" name="Text Box 11"/>
          <p:cNvSpPr txBox="1">
            <a:spLocks noChangeArrowheads="1"/>
          </p:cNvSpPr>
          <p:nvPr/>
        </p:nvSpPr>
        <p:spPr bwMode="auto">
          <a:xfrm>
            <a:off x="6610350" y="1989138"/>
            <a:ext cx="1008063" cy="458787"/>
          </a:xfrm>
          <a:prstGeom prst="rect">
            <a:avLst/>
          </a:prstGeom>
          <a:noFill/>
          <a:ln w="9525">
            <a:noFill/>
            <a:miter lim="800000"/>
            <a:headEnd/>
            <a:tailEnd/>
          </a:ln>
          <a:effectLst/>
        </p:spPr>
        <p:txBody>
          <a:bodyPr>
            <a:spAutoFit/>
          </a:bodyPr>
          <a:lstStyle/>
          <a:p>
            <a:pPr>
              <a:spcBef>
                <a:spcPct val="50000"/>
              </a:spcBef>
            </a:pPr>
            <a:r>
              <a:rPr lang="en-US" altLang="ja-JP" sz="1200" b="0">
                <a:latin typeface="HGP創英ﾌﾟﾚｾﾞﾝｽEB" pitchFamily="18" charset="-128"/>
                <a:ea typeface="HGP創英ﾌﾟﾚｾﾞﾝｽEB" pitchFamily="18" charset="-128"/>
              </a:rPr>
              <a:t>2009</a:t>
            </a:r>
            <a:r>
              <a:rPr lang="ja-JP" altLang="en-US" sz="1200" b="0">
                <a:latin typeface="HGP創英ﾌﾟﾚｾﾞﾝｽEB" pitchFamily="18" charset="-128"/>
                <a:ea typeface="HGP創英ﾌﾟﾚｾﾞﾝｽEB" pitchFamily="18" charset="-128"/>
              </a:rPr>
              <a:t>年</a:t>
            </a:r>
            <a:r>
              <a:rPr lang="en-US" altLang="ja-JP" sz="1200" b="0">
                <a:latin typeface="HGP創英ﾌﾟﾚｾﾞﾝｽEB" pitchFamily="18" charset="-128"/>
                <a:ea typeface="HGP創英ﾌﾟﾚｾﾞﾝｽEB" pitchFamily="18" charset="-128"/>
              </a:rPr>
              <a:t>12</a:t>
            </a:r>
            <a:r>
              <a:rPr lang="ja-JP" altLang="en-US" sz="1200" b="0">
                <a:latin typeface="HGP創英ﾌﾟﾚｾﾞﾝｽEB" pitchFamily="18" charset="-128"/>
                <a:ea typeface="HGP創英ﾌﾟﾚｾﾞﾝｽEB" pitchFamily="18" charset="-128"/>
              </a:rPr>
              <a:t>月</a:t>
            </a:r>
          </a:p>
          <a:p>
            <a:pPr algn="ctr">
              <a:lnSpc>
                <a:spcPct val="50000"/>
              </a:lnSpc>
              <a:spcBef>
                <a:spcPct val="50000"/>
              </a:spcBef>
            </a:pPr>
            <a:r>
              <a:rPr lang="en-US" altLang="ja-JP" sz="1200" b="0">
                <a:latin typeface="HGP創英ﾌﾟﾚｾﾞﾝｽEB" pitchFamily="18" charset="-128"/>
                <a:ea typeface="HGP創英ﾌﾟﾚｾﾞﾝｽEB" pitchFamily="18" charset="-128"/>
              </a:rPr>
              <a:t>VOL.2</a:t>
            </a:r>
          </a:p>
        </p:txBody>
      </p:sp>
      <p:sp>
        <p:nvSpPr>
          <p:cNvPr id="14" name="Text Box 12"/>
          <p:cNvSpPr txBox="1">
            <a:spLocks noChangeArrowheads="1"/>
          </p:cNvSpPr>
          <p:nvPr/>
        </p:nvSpPr>
        <p:spPr bwMode="auto">
          <a:xfrm>
            <a:off x="7762875" y="1989138"/>
            <a:ext cx="1008063" cy="458787"/>
          </a:xfrm>
          <a:prstGeom prst="rect">
            <a:avLst/>
          </a:prstGeom>
          <a:noFill/>
          <a:ln w="9525">
            <a:noFill/>
            <a:miter lim="800000"/>
            <a:headEnd/>
            <a:tailEnd/>
          </a:ln>
          <a:effectLst/>
        </p:spPr>
        <p:txBody>
          <a:bodyPr>
            <a:spAutoFit/>
          </a:bodyPr>
          <a:lstStyle/>
          <a:p>
            <a:pPr>
              <a:spcBef>
                <a:spcPct val="50000"/>
              </a:spcBef>
            </a:pPr>
            <a:r>
              <a:rPr lang="en-US" altLang="ja-JP" sz="1200" b="0">
                <a:latin typeface="HGP創英ﾌﾟﾚｾﾞﾝｽEB" pitchFamily="18" charset="-128"/>
                <a:ea typeface="HGP創英ﾌﾟﾚｾﾞﾝｽEB" pitchFamily="18" charset="-128"/>
              </a:rPr>
              <a:t>2011</a:t>
            </a:r>
            <a:r>
              <a:rPr lang="ja-JP" altLang="en-US" sz="1200" b="0">
                <a:latin typeface="HGP創英ﾌﾟﾚｾﾞﾝｽEB" pitchFamily="18" charset="-128"/>
                <a:ea typeface="HGP創英ﾌﾟﾚｾﾞﾝｽEB" pitchFamily="18" charset="-128"/>
              </a:rPr>
              <a:t>年</a:t>
            </a:r>
            <a:r>
              <a:rPr lang="en-US" altLang="ja-JP" sz="1200" b="0">
                <a:latin typeface="HGP創英ﾌﾟﾚｾﾞﾝｽEB" pitchFamily="18" charset="-128"/>
                <a:ea typeface="HGP創英ﾌﾟﾚｾﾞﾝｽEB" pitchFamily="18" charset="-128"/>
              </a:rPr>
              <a:t>12</a:t>
            </a:r>
            <a:r>
              <a:rPr lang="ja-JP" altLang="en-US" sz="1200" b="0">
                <a:latin typeface="HGP創英ﾌﾟﾚｾﾞﾝｽEB" pitchFamily="18" charset="-128"/>
                <a:ea typeface="HGP創英ﾌﾟﾚｾﾞﾝｽEB" pitchFamily="18" charset="-128"/>
              </a:rPr>
              <a:t>月</a:t>
            </a:r>
          </a:p>
          <a:p>
            <a:pPr algn="ctr">
              <a:lnSpc>
                <a:spcPct val="50000"/>
              </a:lnSpc>
              <a:spcBef>
                <a:spcPct val="50000"/>
              </a:spcBef>
            </a:pPr>
            <a:r>
              <a:rPr lang="en-US" altLang="ja-JP" sz="1200" b="0">
                <a:latin typeface="HGP創英ﾌﾟﾚｾﾞﾝｽEB" pitchFamily="18" charset="-128"/>
                <a:ea typeface="HGP創英ﾌﾟﾚｾﾞﾝｽEB" pitchFamily="18" charset="-128"/>
              </a:rPr>
              <a:t>VOL.6</a:t>
            </a:r>
          </a:p>
        </p:txBody>
      </p:sp>
      <p:sp>
        <p:nvSpPr>
          <p:cNvPr id="15" name="Text Box 13"/>
          <p:cNvSpPr txBox="1">
            <a:spLocks noChangeArrowheads="1"/>
          </p:cNvSpPr>
          <p:nvPr/>
        </p:nvSpPr>
        <p:spPr bwMode="auto">
          <a:xfrm>
            <a:off x="6516688" y="6178550"/>
            <a:ext cx="1008062" cy="458788"/>
          </a:xfrm>
          <a:prstGeom prst="rect">
            <a:avLst/>
          </a:prstGeom>
          <a:noFill/>
          <a:ln w="9525">
            <a:noFill/>
            <a:miter lim="800000"/>
            <a:headEnd/>
            <a:tailEnd/>
          </a:ln>
          <a:effectLst/>
        </p:spPr>
        <p:txBody>
          <a:bodyPr>
            <a:spAutoFit/>
          </a:bodyPr>
          <a:lstStyle/>
          <a:p>
            <a:pPr>
              <a:spcBef>
                <a:spcPct val="50000"/>
              </a:spcBef>
            </a:pPr>
            <a:r>
              <a:rPr lang="en-US" altLang="ja-JP" sz="1200" b="0">
                <a:latin typeface="HGP創英ﾌﾟﾚｾﾞﾝｽEB" pitchFamily="18" charset="-128"/>
                <a:ea typeface="HGP創英ﾌﾟﾚｾﾞﾝｽEB" pitchFamily="18" charset="-128"/>
              </a:rPr>
              <a:t>2012</a:t>
            </a:r>
            <a:r>
              <a:rPr lang="ja-JP" altLang="en-US" sz="1200" b="0">
                <a:latin typeface="HGP創英ﾌﾟﾚｾﾞﾝｽEB" pitchFamily="18" charset="-128"/>
                <a:ea typeface="HGP創英ﾌﾟﾚｾﾞﾝｽEB" pitchFamily="18" charset="-128"/>
              </a:rPr>
              <a:t>年</a:t>
            </a:r>
            <a:r>
              <a:rPr lang="en-US" altLang="ja-JP" sz="1200" b="0">
                <a:latin typeface="HGP創英ﾌﾟﾚｾﾞﾝｽEB" pitchFamily="18" charset="-128"/>
                <a:ea typeface="HGP創英ﾌﾟﾚｾﾞﾝｽEB" pitchFamily="18" charset="-128"/>
              </a:rPr>
              <a:t>7</a:t>
            </a:r>
            <a:r>
              <a:rPr lang="ja-JP" altLang="en-US" sz="1200" b="0">
                <a:latin typeface="HGP創英ﾌﾟﾚｾﾞﾝｽEB" pitchFamily="18" charset="-128"/>
                <a:ea typeface="HGP創英ﾌﾟﾚｾﾞﾝｽEB" pitchFamily="18" charset="-128"/>
              </a:rPr>
              <a:t>月</a:t>
            </a:r>
          </a:p>
          <a:p>
            <a:pPr algn="ctr">
              <a:lnSpc>
                <a:spcPct val="50000"/>
              </a:lnSpc>
              <a:spcBef>
                <a:spcPct val="50000"/>
              </a:spcBef>
            </a:pPr>
            <a:r>
              <a:rPr lang="en-US" altLang="ja-JP" sz="1200" b="0">
                <a:latin typeface="HGP創英ﾌﾟﾚｾﾞﾝｽEB" pitchFamily="18" charset="-128"/>
                <a:ea typeface="HGP創英ﾌﾟﾚｾﾞﾝｽEB" pitchFamily="18" charset="-128"/>
              </a:rPr>
              <a:t>VOL.7</a:t>
            </a:r>
          </a:p>
        </p:txBody>
      </p:sp>
      <p:sp>
        <p:nvSpPr>
          <p:cNvPr id="16" name="Text Box 14"/>
          <p:cNvSpPr txBox="1">
            <a:spLocks noChangeArrowheads="1"/>
          </p:cNvSpPr>
          <p:nvPr/>
        </p:nvSpPr>
        <p:spPr bwMode="auto">
          <a:xfrm>
            <a:off x="7596336" y="5517232"/>
            <a:ext cx="1008063" cy="464551"/>
          </a:xfrm>
          <a:prstGeom prst="rect">
            <a:avLst/>
          </a:prstGeom>
          <a:noFill/>
          <a:ln w="9525">
            <a:noFill/>
            <a:miter lim="800000"/>
            <a:headEnd/>
            <a:tailEnd/>
          </a:ln>
          <a:effectLst/>
        </p:spPr>
        <p:txBody>
          <a:bodyPr>
            <a:spAutoFit/>
          </a:bodyPr>
          <a:lstStyle/>
          <a:p>
            <a:pPr>
              <a:spcBef>
                <a:spcPct val="50000"/>
              </a:spcBef>
            </a:pPr>
            <a:r>
              <a:rPr lang="en-US" altLang="ja-JP" sz="1200" b="0" dirty="0" smtClean="0">
                <a:latin typeface="HGP創英ﾌﾟﾚｾﾞﾝｽEB" pitchFamily="18" charset="-128"/>
                <a:ea typeface="HGP創英ﾌﾟﾚｾﾞﾝｽEB" pitchFamily="18" charset="-128"/>
              </a:rPr>
              <a:t>2013</a:t>
            </a:r>
            <a:r>
              <a:rPr lang="ja-JP" altLang="en-US" sz="1200" b="0" dirty="0" smtClean="0">
                <a:latin typeface="HGP創英ﾌﾟﾚｾﾞﾝｽEB" pitchFamily="18" charset="-128"/>
                <a:ea typeface="HGP創英ﾌﾟﾚｾﾞﾝｽEB" pitchFamily="18" charset="-128"/>
              </a:rPr>
              <a:t>年</a:t>
            </a:r>
            <a:r>
              <a:rPr lang="en-US" altLang="ja-JP" sz="1200" b="0" dirty="0">
                <a:latin typeface="HGP創英ﾌﾟﾚｾﾞﾝｽEB" pitchFamily="18" charset="-128"/>
                <a:ea typeface="HGP創英ﾌﾟﾚｾﾞﾝｽEB" pitchFamily="18" charset="-128"/>
              </a:rPr>
              <a:t>12</a:t>
            </a:r>
            <a:r>
              <a:rPr lang="ja-JP" altLang="en-US" sz="1200" b="0" dirty="0">
                <a:latin typeface="HGP創英ﾌﾟﾚｾﾞﾝｽEB" pitchFamily="18" charset="-128"/>
                <a:ea typeface="HGP創英ﾌﾟﾚｾﾞﾝｽEB" pitchFamily="18" charset="-128"/>
              </a:rPr>
              <a:t>月</a:t>
            </a:r>
          </a:p>
          <a:p>
            <a:pPr algn="ctr">
              <a:lnSpc>
                <a:spcPct val="50000"/>
              </a:lnSpc>
              <a:spcBef>
                <a:spcPct val="50000"/>
              </a:spcBef>
            </a:pPr>
            <a:r>
              <a:rPr lang="en-US" altLang="ja-JP" sz="1200" b="0" dirty="0" smtClean="0">
                <a:latin typeface="HGP創英ﾌﾟﾚｾﾞﾝｽEB" pitchFamily="18" charset="-128"/>
                <a:ea typeface="HGP創英ﾌﾟﾚｾﾞﾝｽEB" pitchFamily="18" charset="-128"/>
              </a:rPr>
              <a:t>VOL.10</a:t>
            </a:r>
            <a:endParaRPr lang="en-US" altLang="ja-JP" sz="1200" b="0" dirty="0">
              <a:latin typeface="HGP創英ﾌﾟﾚｾﾞﾝｽEB" pitchFamily="18" charset="-128"/>
              <a:ea typeface="HGP創英ﾌﾟﾚｾﾞﾝｽEB" pitchFamily="18" charset="-128"/>
            </a:endParaRPr>
          </a:p>
        </p:txBody>
      </p:sp>
      <p:pic>
        <p:nvPicPr>
          <p:cNvPr id="17" name="Picture 15" descr="No21"/>
          <p:cNvPicPr>
            <a:picLocks noChangeAspect="1" noChangeArrowheads="1"/>
          </p:cNvPicPr>
          <p:nvPr/>
        </p:nvPicPr>
        <p:blipFill>
          <a:blip r:embed="rId7" cstate="print"/>
          <a:srcRect/>
          <a:stretch>
            <a:fillRect/>
          </a:stretch>
        </p:blipFill>
        <p:spPr bwMode="auto">
          <a:xfrm>
            <a:off x="2987675" y="4651375"/>
            <a:ext cx="719138" cy="1081088"/>
          </a:xfrm>
          <a:prstGeom prst="rect">
            <a:avLst/>
          </a:prstGeom>
          <a:noFill/>
        </p:spPr>
      </p:pic>
      <p:sp>
        <p:nvSpPr>
          <p:cNvPr id="18" name="Text Box 16"/>
          <p:cNvSpPr txBox="1">
            <a:spLocks noChangeArrowheads="1"/>
          </p:cNvSpPr>
          <p:nvPr/>
        </p:nvSpPr>
        <p:spPr bwMode="auto">
          <a:xfrm>
            <a:off x="2052638" y="5816600"/>
            <a:ext cx="1655762" cy="274638"/>
          </a:xfrm>
          <a:prstGeom prst="rect">
            <a:avLst/>
          </a:prstGeom>
          <a:noFill/>
          <a:ln w="9525">
            <a:noFill/>
            <a:miter lim="800000"/>
            <a:headEnd/>
            <a:tailEnd/>
          </a:ln>
          <a:effectLst/>
        </p:spPr>
        <p:txBody>
          <a:bodyPr>
            <a:spAutoFit/>
          </a:bodyPr>
          <a:lstStyle/>
          <a:p>
            <a:pPr>
              <a:spcBef>
                <a:spcPct val="50000"/>
              </a:spcBef>
            </a:pPr>
            <a:r>
              <a:rPr lang="ja-JP" altLang="en-US" sz="1200" b="0">
                <a:latin typeface="HGP創英ﾌﾟﾚｾﾞﾝｽEB" pitchFamily="18" charset="-128"/>
                <a:ea typeface="HGP創英ﾌﾟﾚｾﾞﾝｽEB" pitchFamily="18" charset="-128"/>
              </a:rPr>
              <a:t>在籍モデル一部</a:t>
            </a:r>
          </a:p>
        </p:txBody>
      </p:sp>
      <p:pic>
        <p:nvPicPr>
          <p:cNvPr id="19" name="Picture 17" descr="_MG_9992"/>
          <p:cNvPicPr>
            <a:picLocks noChangeAspect="1" noChangeArrowheads="1"/>
          </p:cNvPicPr>
          <p:nvPr/>
        </p:nvPicPr>
        <p:blipFill>
          <a:blip r:embed="rId8" cstate="print"/>
          <a:srcRect/>
          <a:stretch>
            <a:fillRect/>
          </a:stretch>
        </p:blipFill>
        <p:spPr bwMode="auto">
          <a:xfrm>
            <a:off x="3779838" y="4651375"/>
            <a:ext cx="720725" cy="1081088"/>
          </a:xfrm>
          <a:prstGeom prst="rect">
            <a:avLst/>
          </a:prstGeom>
          <a:noFill/>
        </p:spPr>
      </p:pic>
      <p:sp>
        <p:nvSpPr>
          <p:cNvPr id="20" name="Text Box 18"/>
          <p:cNvSpPr txBox="1">
            <a:spLocks noChangeArrowheads="1"/>
          </p:cNvSpPr>
          <p:nvPr/>
        </p:nvSpPr>
        <p:spPr bwMode="auto">
          <a:xfrm>
            <a:off x="3132138" y="5846763"/>
            <a:ext cx="1800225" cy="244475"/>
          </a:xfrm>
          <a:prstGeom prst="rect">
            <a:avLst/>
          </a:prstGeom>
          <a:noFill/>
          <a:ln w="9525">
            <a:noFill/>
            <a:miter lim="800000"/>
            <a:headEnd/>
            <a:tailEnd/>
          </a:ln>
          <a:effectLst/>
        </p:spPr>
        <p:txBody>
          <a:bodyPr>
            <a:spAutoFit/>
          </a:bodyPr>
          <a:lstStyle/>
          <a:p>
            <a:pPr>
              <a:spcBef>
                <a:spcPct val="50000"/>
              </a:spcBef>
            </a:pPr>
            <a:r>
              <a:rPr lang="ja-JP" altLang="en-US" sz="1000" b="0" dirty="0">
                <a:latin typeface="HGP創英ﾌﾟﾚｾﾞﾝｽEB" pitchFamily="18" charset="-128"/>
                <a:ea typeface="HGP創英ﾌﾟﾚｾﾞﾝｽEB" pitchFamily="18" charset="-128"/>
              </a:rPr>
              <a:t>（</a:t>
            </a:r>
            <a:r>
              <a:rPr lang="en-US" altLang="ja-JP" sz="1000" b="0" dirty="0" smtClean="0">
                <a:latin typeface="HGP創英ﾌﾟﾚｾﾞﾝｽEB" pitchFamily="18" charset="-128"/>
                <a:ea typeface="HGP創英ﾌﾟﾚｾﾞﾝｽEB" pitchFamily="18" charset="-128"/>
              </a:rPr>
              <a:t>2013</a:t>
            </a:r>
            <a:r>
              <a:rPr lang="ja-JP" altLang="en-US" sz="1000" b="0" dirty="0" smtClean="0">
                <a:latin typeface="HGP創英ﾌﾟﾚｾﾞﾝｽEB" pitchFamily="18" charset="-128"/>
                <a:ea typeface="HGP創英ﾌﾟﾚｾﾞﾝｽEB" pitchFamily="18" charset="-128"/>
              </a:rPr>
              <a:t>年</a:t>
            </a:r>
            <a:r>
              <a:rPr lang="en-US" altLang="ja-JP" sz="1000" b="0" dirty="0" smtClean="0">
                <a:latin typeface="HGP創英ﾌﾟﾚｾﾞﾝｽEB" pitchFamily="18" charset="-128"/>
                <a:ea typeface="HGP創英ﾌﾟﾚｾﾞﾝｽEB" pitchFamily="18" charset="-128"/>
              </a:rPr>
              <a:t>1</a:t>
            </a:r>
            <a:r>
              <a:rPr lang="ja-JP" altLang="en-US" sz="1000" b="0" dirty="0" smtClean="0">
                <a:latin typeface="HGP創英ﾌﾟﾚｾﾞﾝｽEB" pitchFamily="18" charset="-128"/>
                <a:ea typeface="HGP創英ﾌﾟﾚｾﾞﾝｽEB" pitchFamily="18" charset="-128"/>
              </a:rPr>
              <a:t>月</a:t>
            </a:r>
            <a:r>
              <a:rPr lang="ja-JP" altLang="en-US" sz="1000" b="0" dirty="0">
                <a:latin typeface="HGP創英ﾌﾟﾚｾﾞﾝｽEB" pitchFamily="18" charset="-128"/>
                <a:ea typeface="HGP創英ﾌﾟﾚｾﾞﾝｽEB" pitchFamily="18" charset="-128"/>
              </a:rPr>
              <a:t>現在　約</a:t>
            </a:r>
            <a:r>
              <a:rPr lang="en-US" altLang="ja-JP" sz="1000" b="0" dirty="0">
                <a:latin typeface="HGP創英ﾌﾟﾚｾﾞﾝｽEB" pitchFamily="18" charset="-128"/>
                <a:ea typeface="HGP創英ﾌﾟﾚｾﾞﾝｽEB" pitchFamily="18" charset="-128"/>
              </a:rPr>
              <a:t>60</a:t>
            </a:r>
            <a:r>
              <a:rPr lang="ja-JP" altLang="en-US" sz="1000" b="0" dirty="0">
                <a:latin typeface="HGP創英ﾌﾟﾚｾﾞﾝｽEB" pitchFamily="18" charset="-128"/>
                <a:ea typeface="HGP創英ﾌﾟﾚｾﾞﾝｽEB" pitchFamily="18" charset="-128"/>
              </a:rPr>
              <a:t>名）</a:t>
            </a:r>
          </a:p>
        </p:txBody>
      </p:sp>
      <p:pic>
        <p:nvPicPr>
          <p:cNvPr id="21" name="Picture 19" descr="_MG_4045"/>
          <p:cNvPicPr>
            <a:picLocks noChangeAspect="1" noChangeArrowheads="1"/>
          </p:cNvPicPr>
          <p:nvPr/>
        </p:nvPicPr>
        <p:blipFill>
          <a:blip r:embed="rId9" cstate="print"/>
          <a:srcRect/>
          <a:stretch>
            <a:fillRect/>
          </a:stretch>
        </p:blipFill>
        <p:spPr bwMode="auto">
          <a:xfrm>
            <a:off x="4572000" y="4651375"/>
            <a:ext cx="720725" cy="1081088"/>
          </a:xfrm>
          <a:prstGeom prst="rect">
            <a:avLst/>
          </a:prstGeom>
          <a:noFill/>
        </p:spPr>
      </p:pic>
      <p:pic>
        <p:nvPicPr>
          <p:cNvPr id="22" name="Picture 20" descr="P4241978"/>
          <p:cNvPicPr>
            <a:picLocks noChangeAspect="1" noChangeArrowheads="1"/>
          </p:cNvPicPr>
          <p:nvPr/>
        </p:nvPicPr>
        <p:blipFill>
          <a:blip r:embed="rId10" cstate="print"/>
          <a:srcRect/>
          <a:stretch>
            <a:fillRect/>
          </a:stretch>
        </p:blipFill>
        <p:spPr bwMode="auto">
          <a:xfrm>
            <a:off x="5364163" y="4651375"/>
            <a:ext cx="811212" cy="1081088"/>
          </a:xfrm>
          <a:prstGeom prst="rect">
            <a:avLst/>
          </a:prstGeom>
          <a:noFill/>
        </p:spPr>
      </p:pic>
      <p:pic>
        <p:nvPicPr>
          <p:cNvPr id="24" name="Picture 22" descr="B2Poster"/>
          <p:cNvPicPr>
            <a:picLocks noChangeAspect="1" noChangeArrowheads="1"/>
          </p:cNvPicPr>
          <p:nvPr/>
        </p:nvPicPr>
        <p:blipFill>
          <a:blip r:embed="rId11" cstate="print"/>
          <a:srcRect/>
          <a:stretch>
            <a:fillRect/>
          </a:stretch>
        </p:blipFill>
        <p:spPr bwMode="auto">
          <a:xfrm>
            <a:off x="6372225" y="4581525"/>
            <a:ext cx="1050925" cy="1484313"/>
          </a:xfrm>
          <a:prstGeom prst="rect">
            <a:avLst/>
          </a:prstGeom>
          <a:noFill/>
        </p:spPr>
      </p:pic>
      <p:pic>
        <p:nvPicPr>
          <p:cNvPr id="25" name="Picture 23" descr="gb_h01-04_a"/>
          <p:cNvPicPr>
            <a:picLocks noChangeAspect="1" noChangeArrowheads="1"/>
          </p:cNvPicPr>
          <p:nvPr/>
        </p:nvPicPr>
        <p:blipFill>
          <a:blip r:embed="rId12" cstate="print"/>
          <a:srcRect/>
          <a:stretch>
            <a:fillRect/>
          </a:stretch>
        </p:blipFill>
        <p:spPr bwMode="auto">
          <a:xfrm>
            <a:off x="7691438" y="428625"/>
            <a:ext cx="1073150" cy="1560513"/>
          </a:xfrm>
          <a:prstGeom prst="rect">
            <a:avLst/>
          </a:prstGeom>
          <a:noFill/>
        </p:spPr>
      </p:pic>
      <p:pic>
        <p:nvPicPr>
          <p:cNvPr id="26" name="Picture 2" descr="D:\Users\user\Desktop\美少女図鑑\美少女図鑑本誌\vol.10\vol.10イメージ.jpg"/>
          <p:cNvPicPr>
            <a:picLocks noChangeAspect="1" noChangeArrowheads="1"/>
          </p:cNvPicPr>
          <p:nvPr/>
        </p:nvPicPr>
        <p:blipFill>
          <a:blip r:embed="rId13" cstate="print"/>
          <a:srcRect/>
          <a:stretch>
            <a:fillRect/>
          </a:stretch>
        </p:blipFill>
        <p:spPr bwMode="auto">
          <a:xfrm>
            <a:off x="7611566" y="4653136"/>
            <a:ext cx="1532434" cy="78070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Users\user\Desktop\モデル集合2.jpg"/>
          <p:cNvPicPr>
            <a:picLocks noChangeAspect="1" noChangeArrowheads="1"/>
          </p:cNvPicPr>
          <p:nvPr/>
        </p:nvPicPr>
        <p:blipFill>
          <a:blip r:embed="rId2" cstate="print"/>
          <a:srcRect/>
          <a:stretch>
            <a:fillRect/>
          </a:stretch>
        </p:blipFill>
        <p:spPr bwMode="auto">
          <a:xfrm>
            <a:off x="-1423699" y="-171400"/>
            <a:ext cx="10748227" cy="7912964"/>
          </a:xfrm>
          <a:prstGeom prst="rect">
            <a:avLst/>
          </a:prstGeom>
          <a:noFill/>
        </p:spPr>
      </p:pic>
      <p:sp>
        <p:nvSpPr>
          <p:cNvPr id="2" name="タイトル 1"/>
          <p:cNvSpPr>
            <a:spLocks noGrp="1"/>
          </p:cNvSpPr>
          <p:nvPr>
            <p:ph type="title"/>
          </p:nvPr>
        </p:nvSpPr>
        <p:spPr/>
        <p:txBody>
          <a:bodyPr>
            <a:normAutofit/>
          </a:bodyPr>
          <a:lstStyle/>
          <a:p>
            <a:r>
              <a:rPr kumimoji="1" lang="ja-JP" alt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岐阜県１００万人美少女プロジェクトとは？</a:t>
            </a:r>
            <a:endParaRPr kumimoji="1" lang="ja-JP" alt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p:txBody>
          <a:bodyPr>
            <a:normAutofit lnSpcReduction="10000"/>
          </a:bodyPr>
          <a:lstStyle/>
          <a:p>
            <a:r>
              <a:rPr lang="ja-JP" altLang="en-US"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岐阜県の総人口約</a:t>
            </a:r>
            <a:r>
              <a:rPr lang="en-US" altLang="ja-JP"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200</a:t>
            </a:r>
            <a:r>
              <a:rPr lang="ja-JP" altLang="en-US"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万人。そのうちの半数が女性です。県内には</a:t>
            </a:r>
            <a:r>
              <a:rPr lang="en-US" altLang="ja-JP"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100</a:t>
            </a:r>
            <a:r>
              <a:rPr lang="ja-JP" altLang="en-US"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万人の女性が生活しています。キレイになりたくない女性はいません。キレイに興味がない女性もいません。一番身近な友達や家族が日々キレイに若々しくなっていく。年齢に関係なく、岐阜県の女性が</a:t>
            </a:r>
            <a:r>
              <a:rPr lang="ja-JP" altLang="en-US" sz="1800" dirty="0" err="1"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美し</a:t>
            </a:r>
            <a:r>
              <a:rPr lang="ja-JP" altLang="en-US"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くになっていくことを応援していくプロジェクトです。</a:t>
            </a:r>
            <a:endParaRPr lang="en-US" altLang="ja-JP"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endParaRPr>
          </a:p>
          <a:p>
            <a:r>
              <a:rPr lang="ja-JP" altLang="en-US"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従来は、岐阜市を中心として活動を行ってまいりましたが、今プロジェクトでは、対象エリアを岐阜県全域まで拡大し、まだ見ぬ美少女・美女の発掘を行っていきます。</a:t>
            </a:r>
            <a:endParaRPr lang="en-US" altLang="ja-JP"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endParaRPr>
          </a:p>
          <a:p>
            <a:r>
              <a:rPr lang="ja-JP" altLang="en-US"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参加企業様には、そんな彼女</a:t>
            </a:r>
            <a:r>
              <a:rPr lang="ja-JP" altLang="en-US" sz="1800" dirty="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たち</a:t>
            </a:r>
            <a:r>
              <a:rPr lang="ja-JP" altLang="en-US"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rPr>
              <a:t>のサポーター企業として一緒に活動させていただきます。</a:t>
            </a:r>
            <a:endParaRPr lang="en-US" altLang="ja-JP"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endParaRPr>
          </a:p>
          <a:p>
            <a:endParaRPr lang="en-US" altLang="ja-JP" sz="1200" dirty="0" smtClean="0">
              <a:latin typeface="ＤＦＰ太丸ゴシック体" pitchFamily="50" charset="-128"/>
              <a:ea typeface="ＤＦＰ太丸ゴシック体" pitchFamily="50" charset="-128"/>
            </a:endParaRPr>
          </a:p>
          <a:p>
            <a:r>
              <a:rPr lang="en-US" altLang="ja-JP" sz="1200" b="1" dirty="0" smtClean="0">
                <a:latin typeface="ＤＦＰ太丸ゴシック体" pitchFamily="50" charset="-128"/>
                <a:ea typeface="ＤＦＰ太丸ゴシック体" pitchFamily="50" charset="-128"/>
              </a:rPr>
              <a:t>※</a:t>
            </a:r>
            <a:r>
              <a:rPr lang="ja-JP" altLang="en-US" sz="1200" b="1" dirty="0" smtClean="0">
                <a:latin typeface="ＤＦＰ太丸ゴシック体" pitchFamily="50" charset="-128"/>
                <a:ea typeface="ＤＦＰ太丸ゴシック体" pitchFamily="50" charset="-128"/>
              </a:rPr>
              <a:t>平成</a:t>
            </a:r>
            <a:r>
              <a:rPr lang="en-US" altLang="ja-JP" sz="1200" b="1" dirty="0" smtClean="0">
                <a:latin typeface="ＤＦＰ太丸ゴシック体" pitchFamily="50" charset="-128"/>
                <a:ea typeface="ＤＦＰ太丸ゴシック体" pitchFamily="50" charset="-128"/>
              </a:rPr>
              <a:t>25</a:t>
            </a:r>
            <a:r>
              <a:rPr lang="ja-JP" altLang="en-US" sz="1200" b="1" dirty="0" smtClean="0">
                <a:latin typeface="ＤＦＰ太丸ゴシック体" pitchFamily="50" charset="-128"/>
                <a:ea typeface="ＤＦＰ太丸ゴシック体" pitchFamily="50" charset="-128"/>
              </a:rPr>
              <a:t>年</a:t>
            </a:r>
            <a:r>
              <a:rPr lang="en-US" altLang="ja-JP" sz="1200" b="1" dirty="0" smtClean="0">
                <a:latin typeface="ＤＦＰ太丸ゴシック体" pitchFamily="50" charset="-128"/>
                <a:ea typeface="ＤＦＰ太丸ゴシック体" pitchFamily="50" charset="-128"/>
              </a:rPr>
              <a:t>12</a:t>
            </a:r>
            <a:r>
              <a:rPr lang="ja-JP" altLang="en-US" sz="1200" b="1" dirty="0" smtClean="0">
                <a:latin typeface="ＤＦＰ太丸ゴシック体" pitchFamily="50" charset="-128"/>
                <a:ea typeface="ＤＦＰ太丸ゴシック体" pitchFamily="50" charset="-128"/>
              </a:rPr>
              <a:t>月　県内総人口約</a:t>
            </a:r>
            <a:r>
              <a:rPr lang="en-US" altLang="ja-JP" sz="1200" b="1" dirty="0" smtClean="0">
                <a:latin typeface="ＤＦＰ太丸ゴシック体" pitchFamily="50" charset="-128"/>
                <a:ea typeface="ＤＦＰ太丸ゴシック体" pitchFamily="50" charset="-128"/>
              </a:rPr>
              <a:t>205</a:t>
            </a:r>
            <a:r>
              <a:rPr lang="ja-JP" altLang="en-US" sz="1200" b="1" dirty="0" smtClean="0">
                <a:latin typeface="ＤＦＰ太丸ゴシック体" pitchFamily="50" charset="-128"/>
                <a:ea typeface="ＤＦＰ太丸ゴシック体" pitchFamily="50" charset="-128"/>
              </a:rPr>
              <a:t>万人（男約</a:t>
            </a:r>
            <a:r>
              <a:rPr lang="en-US" altLang="ja-JP" sz="1200" b="1" dirty="0" smtClean="0">
                <a:latin typeface="ＤＦＰ太丸ゴシック体" pitchFamily="50" charset="-128"/>
                <a:ea typeface="ＤＦＰ太丸ゴシック体" pitchFamily="50" charset="-128"/>
              </a:rPr>
              <a:t>100</a:t>
            </a:r>
            <a:r>
              <a:rPr lang="ja-JP" altLang="en-US" sz="1200" b="1" dirty="0" smtClean="0">
                <a:latin typeface="ＤＦＰ太丸ゴシック体" pitchFamily="50" charset="-128"/>
                <a:ea typeface="ＤＦＰ太丸ゴシック体" pitchFamily="50" charset="-128"/>
              </a:rPr>
              <a:t>万人、女約</a:t>
            </a:r>
            <a:r>
              <a:rPr lang="en-US" altLang="ja-JP" sz="1200" b="1" dirty="0" smtClean="0">
                <a:latin typeface="ＤＦＰ太丸ゴシック体" pitchFamily="50" charset="-128"/>
                <a:ea typeface="ＤＦＰ太丸ゴシック体" pitchFamily="50" charset="-128"/>
              </a:rPr>
              <a:t>105</a:t>
            </a:r>
            <a:r>
              <a:rPr lang="ja-JP" altLang="en-US" sz="1200" b="1" dirty="0" smtClean="0">
                <a:latin typeface="ＤＦＰ太丸ゴシック体" pitchFamily="50" charset="-128"/>
                <a:ea typeface="ＤＦＰ太丸ゴシック体" pitchFamily="50" charset="-128"/>
              </a:rPr>
              <a:t>万人）</a:t>
            </a:r>
            <a:endParaRPr lang="ja-JP" altLang="en-US" sz="1200" b="1"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cs typeface="メイリオ" pitchFamily="50" charset="-128"/>
            </a:endParaRPr>
          </a:p>
          <a:p>
            <a:endParaRPr kumimoji="1" lang="en-US" altLang="ja-JP" sz="18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endParaRPr>
          </a:p>
          <a:p>
            <a:r>
              <a:rPr kumimoji="1" lang="ja-JP" altLang="en-US"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期間：</a:t>
            </a:r>
            <a:r>
              <a:rPr kumimoji="1" lang="en-US" altLang="ja-JP"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2014</a:t>
            </a:r>
            <a:r>
              <a:rPr kumimoji="1" lang="ja-JP" altLang="en-US"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年</a:t>
            </a:r>
            <a:r>
              <a:rPr kumimoji="1" lang="en-US" altLang="ja-JP"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4</a:t>
            </a:r>
            <a:r>
              <a:rPr kumimoji="1" lang="ja-JP" altLang="en-US"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月～</a:t>
            </a:r>
            <a:r>
              <a:rPr kumimoji="1" lang="en-US" altLang="ja-JP"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2015</a:t>
            </a:r>
            <a:r>
              <a:rPr kumimoji="1" lang="ja-JP" altLang="en-US"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年</a:t>
            </a:r>
            <a:r>
              <a:rPr kumimoji="1" lang="en-US" altLang="ja-JP"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3</a:t>
            </a:r>
            <a:r>
              <a:rPr kumimoji="1" lang="ja-JP" altLang="en-US"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月</a:t>
            </a:r>
            <a:endParaRPr kumimoji="1" lang="en-US" altLang="ja-JP"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endParaRPr>
          </a:p>
          <a:p>
            <a:r>
              <a:rPr lang="ja-JP" altLang="en-US"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rPr>
              <a:t>対象：岐阜県内で活動・店舗展開を行っている企業様</a:t>
            </a:r>
            <a:endParaRPr lang="en-US" altLang="ja-JP" sz="2400" dirty="0" smtClean="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endParaRPr>
          </a:p>
          <a:p>
            <a:endParaRPr kumimoji="1" lang="ja-JP" altLang="en-US" sz="1800" dirty="0">
              <a:effectLst>
                <a:outerShdw blurRad="50800" dist="38100" algn="l" rotWithShape="0">
                  <a:prstClr val="black">
                    <a:alpha val="40000"/>
                  </a:prstClr>
                </a:outerShdw>
                <a:reflection blurRad="6350" stA="55000" endA="300" endPos="45500" dir="5400000" sy="-100000" algn="bl" rotWithShape="0"/>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3000" dirty="0" smtClean="0">
                <a:latin typeface="ＤＦＰ太丸ゴシック体" pitchFamily="50" charset="-128"/>
                <a:ea typeface="ＤＦＰ太丸ゴシック体" pitchFamily="50" charset="-128"/>
              </a:rPr>
              <a:t>岐阜県</a:t>
            </a:r>
            <a:r>
              <a:rPr kumimoji="1" lang="en-US" altLang="ja-JP" sz="3000" dirty="0" smtClean="0">
                <a:latin typeface="ＤＦＰ太丸ゴシック体" pitchFamily="50" charset="-128"/>
                <a:ea typeface="ＤＦＰ太丸ゴシック体" pitchFamily="50" charset="-128"/>
              </a:rPr>
              <a:t>100</a:t>
            </a:r>
            <a:r>
              <a:rPr kumimoji="1" lang="ja-JP" altLang="en-US" sz="3000" dirty="0" smtClean="0">
                <a:latin typeface="ＤＦＰ太丸ゴシック体" pitchFamily="50" charset="-128"/>
                <a:ea typeface="ＤＦＰ太丸ゴシック体" pitchFamily="50" charset="-128"/>
              </a:rPr>
              <a:t>万人美少女プロジェクト協賛特典</a:t>
            </a:r>
            <a:endParaRPr kumimoji="1" lang="ja-JP" altLang="en-US" sz="30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a:xfrm>
            <a:off x="467544" y="2276872"/>
            <a:ext cx="8229600" cy="4325112"/>
          </a:xfrm>
        </p:spPr>
        <p:txBody>
          <a:bodyPr>
            <a:normAutofit/>
          </a:bodyPr>
          <a:lstStyle/>
          <a:p>
            <a:pPr marL="514350" indent="-514350">
              <a:lnSpc>
                <a:spcPts val="1080"/>
              </a:lnSpc>
              <a:buNone/>
            </a:pPr>
            <a:r>
              <a:rPr kumimoji="1"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特典①</a:t>
            </a:r>
            <a:r>
              <a:rPr kumimoji="1" lang="ja-JP" altLang="en-US" sz="1800" dirty="0" smtClean="0">
                <a:latin typeface="ＤＦＰ太丸ゴシック体" pitchFamily="50" charset="-128"/>
                <a:ea typeface="ＤＦＰ太丸ゴシック体" pitchFamily="50" charset="-128"/>
                <a:cs typeface="メイリオ" pitchFamily="50" charset="-128"/>
              </a:rPr>
              <a:t>　</a:t>
            </a:r>
            <a:r>
              <a:rPr kumimoji="1" lang="ja-JP" altLang="en-US" sz="1800" u="sng" dirty="0" smtClean="0">
                <a:latin typeface="ＤＦＰ太丸ゴシック体" pitchFamily="50" charset="-128"/>
                <a:ea typeface="ＤＦＰ太丸ゴシック体" pitchFamily="50" charset="-128"/>
                <a:cs typeface="メイリオ" pitchFamily="50" charset="-128"/>
              </a:rPr>
              <a:t>岐阜美少女図鑑県内スカウトキャラバン協賛</a:t>
            </a:r>
            <a:endParaRPr kumimoji="1"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endParaRPr kumimoji="1"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特典②</a:t>
            </a:r>
            <a:r>
              <a:rPr lang="ja-JP" altLang="en-US" sz="1800" dirty="0" smtClean="0">
                <a:latin typeface="ＤＦＰ太丸ゴシック体" pitchFamily="50" charset="-128"/>
                <a:ea typeface="ＤＦＰ太丸ゴシック体" pitchFamily="50" charset="-128"/>
                <a:cs typeface="メイリオ" pitchFamily="50" charset="-128"/>
              </a:rPr>
              <a:t>　</a:t>
            </a:r>
            <a:r>
              <a:rPr lang="ja-JP" altLang="en-US" sz="1800" u="sng" dirty="0" smtClean="0">
                <a:latin typeface="ＤＦＰ太丸ゴシック体" pitchFamily="50" charset="-128"/>
                <a:ea typeface="ＤＦＰ太丸ゴシック体" pitchFamily="50" charset="-128"/>
                <a:cs typeface="メイリオ" pitchFamily="50" charset="-128"/>
              </a:rPr>
              <a:t>岐阜美少女図鑑</a:t>
            </a:r>
            <a:r>
              <a:rPr lang="en-US" altLang="ja-JP" sz="1800" u="sng" dirty="0" smtClean="0">
                <a:latin typeface="ＤＦＰ太丸ゴシック体" pitchFamily="50" charset="-128"/>
                <a:ea typeface="ＤＦＰ太丸ゴシック体" pitchFamily="50" charset="-128"/>
                <a:cs typeface="メイリオ" pitchFamily="50" charset="-128"/>
              </a:rPr>
              <a:t>VOL.11</a:t>
            </a:r>
            <a:r>
              <a:rPr lang="ja-JP" altLang="en-US" sz="1800" u="sng" dirty="0" smtClean="0">
                <a:latin typeface="ＤＦＰ太丸ゴシック体" pitchFamily="50" charset="-128"/>
                <a:ea typeface="ＤＦＰ太丸ゴシック体" pitchFamily="50" charset="-128"/>
                <a:cs typeface="メイリオ" pitchFamily="50" charset="-128"/>
              </a:rPr>
              <a:t>（</a:t>
            </a:r>
            <a:r>
              <a:rPr lang="en-US" altLang="ja-JP" sz="1800" u="sng" dirty="0" smtClean="0">
                <a:latin typeface="ＤＦＰ太丸ゴシック体" pitchFamily="50" charset="-128"/>
                <a:ea typeface="ＤＦＰ太丸ゴシック体" pitchFamily="50" charset="-128"/>
                <a:cs typeface="メイリオ" pitchFamily="50" charset="-128"/>
              </a:rPr>
              <a:t>5</a:t>
            </a:r>
            <a:r>
              <a:rPr lang="ja-JP" altLang="en-US" sz="1800" u="sng" dirty="0" smtClean="0">
                <a:latin typeface="ＤＦＰ太丸ゴシック体" pitchFamily="50" charset="-128"/>
                <a:ea typeface="ＤＦＰ太丸ゴシック体" pitchFamily="50" charset="-128"/>
                <a:cs typeface="メイリオ" pitchFamily="50" charset="-128"/>
              </a:rPr>
              <a:t>周年特別号）協賛</a:t>
            </a: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特典③</a:t>
            </a:r>
            <a:r>
              <a:rPr lang="ja-JP" altLang="en-US" sz="1800" dirty="0" smtClean="0">
                <a:latin typeface="ＤＦＰ太丸ゴシック体" pitchFamily="50" charset="-128"/>
                <a:ea typeface="ＤＦＰ太丸ゴシック体" pitchFamily="50" charset="-128"/>
                <a:cs typeface="メイリオ" pitchFamily="50" charset="-128"/>
              </a:rPr>
              <a:t>　</a:t>
            </a:r>
            <a:r>
              <a:rPr lang="ja-JP" altLang="en-US" sz="1800" u="sng" dirty="0" smtClean="0">
                <a:latin typeface="ＤＦＰ太丸ゴシック体" pitchFamily="50" charset="-128"/>
                <a:ea typeface="ＤＦＰ太丸ゴシック体" pitchFamily="50" charset="-128"/>
                <a:cs typeface="メイリオ" pitchFamily="50" charset="-128"/>
              </a:rPr>
              <a:t>岐阜美少女図鑑</a:t>
            </a:r>
            <a:r>
              <a:rPr lang="en-US" altLang="ja-JP" sz="1800" u="sng" dirty="0" smtClean="0">
                <a:latin typeface="ＤＦＰ太丸ゴシック体" pitchFamily="50" charset="-128"/>
                <a:ea typeface="ＤＦＰ太丸ゴシック体" pitchFamily="50" charset="-128"/>
                <a:cs typeface="メイリオ" pitchFamily="50" charset="-128"/>
              </a:rPr>
              <a:t>VOL.12</a:t>
            </a:r>
            <a:r>
              <a:rPr lang="ja-JP" altLang="en-US" sz="1800" u="sng" dirty="0" smtClean="0">
                <a:latin typeface="ＤＦＰ太丸ゴシック体" pitchFamily="50" charset="-128"/>
                <a:ea typeface="ＤＦＰ太丸ゴシック体" pitchFamily="50" charset="-128"/>
                <a:cs typeface="メイリオ" pitchFamily="50" charset="-128"/>
              </a:rPr>
              <a:t>協賛</a:t>
            </a: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Font typeface="+mj-lt"/>
              <a:buAutoNum type="arabicPeriod"/>
            </a:pPr>
            <a:endParaRPr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kumimoji="1"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特典④</a:t>
            </a:r>
            <a:r>
              <a:rPr kumimoji="1" lang="ja-JP" altLang="en-US" sz="1800" dirty="0" smtClean="0">
                <a:latin typeface="ＤＦＰ太丸ゴシック体" pitchFamily="50" charset="-128"/>
                <a:ea typeface="ＤＦＰ太丸ゴシック体" pitchFamily="50" charset="-128"/>
                <a:cs typeface="メイリオ" pitchFamily="50" charset="-128"/>
              </a:rPr>
              <a:t>　</a:t>
            </a:r>
            <a:r>
              <a:rPr kumimoji="1" lang="ja-JP" altLang="en-US" sz="1800" u="sng" dirty="0" smtClean="0">
                <a:latin typeface="ＤＦＰ太丸ゴシック体" pitchFamily="50" charset="-128"/>
                <a:ea typeface="ＤＦＰ太丸ゴシック体" pitchFamily="50" charset="-128"/>
                <a:cs typeface="メイリオ" pitchFamily="50" charset="-128"/>
              </a:rPr>
              <a:t>岐阜エフエム</a:t>
            </a:r>
            <a:r>
              <a:rPr kumimoji="1" lang="en-US" altLang="ja-JP" sz="1800" u="sng" dirty="0" smtClean="0">
                <a:latin typeface="ＤＦＰ太丸ゴシック体" pitchFamily="50" charset="-128"/>
                <a:ea typeface="ＤＦＰ太丸ゴシック体" pitchFamily="50" charset="-128"/>
                <a:cs typeface="メイリオ" pitchFamily="50" charset="-128"/>
              </a:rPr>
              <a:t>『</a:t>
            </a:r>
            <a:r>
              <a:rPr kumimoji="1" lang="ja-JP" altLang="en-US" sz="1800" u="sng" dirty="0" smtClean="0">
                <a:latin typeface="ＤＦＰ太丸ゴシック体" pitchFamily="50" charset="-128"/>
                <a:ea typeface="ＤＦＰ太丸ゴシック体" pitchFamily="50" charset="-128"/>
                <a:cs typeface="メイリオ" pitchFamily="50" charset="-128"/>
              </a:rPr>
              <a:t>岐阜美少女図鑑</a:t>
            </a:r>
            <a:r>
              <a:rPr kumimoji="1" lang="en-US" altLang="ja-JP" sz="1800" u="sng" dirty="0" smtClean="0">
                <a:latin typeface="ＤＦＰ太丸ゴシック体" pitchFamily="50" charset="-128"/>
                <a:ea typeface="ＤＦＰ太丸ゴシック体" pitchFamily="50" charset="-128"/>
                <a:cs typeface="メイリオ" pitchFamily="50" charset="-128"/>
              </a:rPr>
              <a:t>+』</a:t>
            </a:r>
            <a:r>
              <a:rPr kumimoji="1" lang="ja-JP" altLang="en-US" sz="1800" u="sng" dirty="0" smtClean="0">
                <a:latin typeface="ＤＦＰ太丸ゴシック体" pitchFamily="50" charset="-128"/>
                <a:ea typeface="ＤＦＰ太丸ゴシック体" pitchFamily="50" charset="-128"/>
                <a:cs typeface="メイリオ" pitchFamily="50" charset="-128"/>
              </a:rPr>
              <a:t>特別協賛</a:t>
            </a:r>
            <a:endParaRPr kumimoji="1"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Font typeface="+mj-lt"/>
              <a:buAutoNum type="arabicPeriod"/>
            </a:pPr>
            <a:endParaRPr kumimoji="1"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特典⑤</a:t>
            </a:r>
            <a:r>
              <a:rPr lang="ja-JP" altLang="en-US" sz="1800" dirty="0" smtClean="0">
                <a:latin typeface="ＤＦＰ太丸ゴシック体" pitchFamily="50" charset="-128"/>
                <a:ea typeface="ＤＦＰ太丸ゴシック体" pitchFamily="50" charset="-128"/>
                <a:cs typeface="メイリオ" pitchFamily="50" charset="-128"/>
              </a:rPr>
              <a:t>　</a:t>
            </a:r>
            <a:r>
              <a:rPr lang="ja-JP" altLang="en-US" sz="1800" u="sng" dirty="0" smtClean="0">
                <a:latin typeface="ＤＦＰ太丸ゴシック体" pitchFamily="50" charset="-128"/>
                <a:ea typeface="ＤＦＰ太丸ゴシック体" pitchFamily="50" charset="-128"/>
                <a:cs typeface="メイリオ" pitchFamily="50" charset="-128"/>
              </a:rPr>
              <a:t>岐阜美少女図鑑</a:t>
            </a:r>
            <a:r>
              <a:rPr lang="en-US" altLang="ja-JP" sz="1800" u="sng" dirty="0" smtClean="0">
                <a:latin typeface="ＤＦＰ太丸ゴシック体" pitchFamily="50" charset="-128"/>
                <a:ea typeface="ＤＦＰ太丸ゴシック体" pitchFamily="50" charset="-128"/>
                <a:cs typeface="メイリオ" pitchFamily="50" charset="-128"/>
              </a:rPr>
              <a:t>HP</a:t>
            </a:r>
            <a:r>
              <a:rPr lang="ja-JP" altLang="en-US" sz="1800" u="sng" dirty="0" smtClean="0">
                <a:latin typeface="ＤＦＰ太丸ゴシック体" pitchFamily="50" charset="-128"/>
                <a:ea typeface="ＤＦＰ太丸ゴシック体" pitchFamily="50" charset="-128"/>
                <a:cs typeface="メイリオ" pitchFamily="50" charset="-128"/>
              </a:rPr>
              <a:t>タイアップ</a:t>
            </a: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Font typeface="+mj-lt"/>
              <a:buAutoNum type="arabicPeriod"/>
            </a:pPr>
            <a:endParaRPr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特典⑥</a:t>
            </a:r>
            <a:r>
              <a:rPr lang="ja-JP" altLang="en-US" sz="1800" dirty="0" smtClean="0">
                <a:latin typeface="ＤＦＰ太丸ゴシック体" pitchFamily="50" charset="-128"/>
                <a:ea typeface="ＤＦＰ太丸ゴシック体" pitchFamily="50" charset="-128"/>
                <a:cs typeface="メイリオ" pitchFamily="50" charset="-128"/>
              </a:rPr>
              <a:t>　</a:t>
            </a:r>
            <a:r>
              <a:rPr lang="ja-JP" altLang="en-US" sz="1800" u="sng" dirty="0" smtClean="0">
                <a:latin typeface="ＤＦＰ太丸ゴシック体" pitchFamily="50" charset="-128"/>
                <a:ea typeface="ＤＦＰ太丸ゴシック体" pitchFamily="50" charset="-128"/>
                <a:cs typeface="メイリオ" pitchFamily="50" charset="-128"/>
              </a:rPr>
              <a:t>夏祭りうちわ制作＆美少女モデル配布</a:t>
            </a: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Font typeface="+mj-lt"/>
              <a:buAutoNum type="arabicPeriod"/>
            </a:pP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特典⑦</a:t>
            </a:r>
            <a:r>
              <a:rPr lang="ja-JP" altLang="en-US" sz="1800" dirty="0" smtClean="0">
                <a:latin typeface="ＤＦＰ太丸ゴシック体" pitchFamily="50" charset="-128"/>
                <a:ea typeface="ＤＦＰ太丸ゴシック体" pitchFamily="50" charset="-128"/>
                <a:cs typeface="メイリオ" pitchFamily="50" charset="-128"/>
              </a:rPr>
              <a:t>　</a:t>
            </a:r>
            <a:r>
              <a:rPr lang="ja-JP" altLang="en-US" sz="1800" u="sng" dirty="0" smtClean="0">
                <a:latin typeface="ＤＦＰ太丸ゴシック体" pitchFamily="50" charset="-128"/>
                <a:ea typeface="ＤＦＰ太丸ゴシック体" pitchFamily="50" charset="-128"/>
                <a:cs typeface="メイリオ" pitchFamily="50" charset="-128"/>
              </a:rPr>
              <a:t>卓上カレンダー制作＆美少女モデル配布</a:t>
            </a: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Font typeface="+mj-lt"/>
              <a:buAutoNum type="arabicPeriod"/>
            </a:pP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u="sng" dirty="0" smtClean="0">
                <a:solidFill>
                  <a:srgbClr val="FF0000"/>
                </a:solidFill>
                <a:latin typeface="ＤＦＰ太丸ゴシック体" pitchFamily="50" charset="-128"/>
                <a:ea typeface="ＤＦＰ太丸ゴシック体" pitchFamily="50" charset="-128"/>
                <a:cs typeface="メイリオ" pitchFamily="50" charset="-128"/>
              </a:rPr>
              <a:t>特</a:t>
            </a:r>
            <a:r>
              <a:rPr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典⑧</a:t>
            </a:r>
            <a:r>
              <a:rPr lang="ja-JP" altLang="en-US" sz="1800" dirty="0" smtClean="0">
                <a:latin typeface="ＤＦＰ太丸ゴシック体" pitchFamily="50" charset="-128"/>
                <a:ea typeface="ＤＦＰ太丸ゴシック体" pitchFamily="50" charset="-128"/>
                <a:cs typeface="メイリオ" pitchFamily="50" charset="-128"/>
              </a:rPr>
              <a:t>　</a:t>
            </a:r>
            <a:r>
              <a:rPr lang="en-US" altLang="ja-JP" sz="1800" u="sng" dirty="0" smtClean="0">
                <a:latin typeface="ＤＦＰ太丸ゴシック体" pitchFamily="50" charset="-128"/>
                <a:ea typeface="ＤＦＰ太丸ゴシック体" pitchFamily="50" charset="-128"/>
                <a:cs typeface="メイリオ" pitchFamily="50" charset="-128"/>
              </a:rPr>
              <a:t>CCN『</a:t>
            </a:r>
            <a:r>
              <a:rPr lang="ja-JP" altLang="en-US" sz="1800" u="sng" dirty="0" smtClean="0">
                <a:latin typeface="ＤＦＰ太丸ゴシック体" pitchFamily="50" charset="-128"/>
                <a:ea typeface="ＤＦＰ太丸ゴシック体" pitchFamily="50" charset="-128"/>
                <a:cs typeface="メイリオ" pitchFamily="50" charset="-128"/>
              </a:rPr>
              <a:t>岐阜美少女図鑑</a:t>
            </a:r>
            <a:r>
              <a:rPr lang="en-US" altLang="ja-JP" sz="1800" u="sng" dirty="0" smtClean="0">
                <a:latin typeface="ＤＦＰ太丸ゴシック体" pitchFamily="50" charset="-128"/>
                <a:ea typeface="ＤＦＰ太丸ゴシック体" pitchFamily="50" charset="-128"/>
                <a:cs typeface="メイリオ" pitchFamily="50" charset="-128"/>
              </a:rPr>
              <a:t>+TV』</a:t>
            </a:r>
            <a:r>
              <a:rPr lang="ja-JP" altLang="en-US" sz="1800" u="sng" dirty="0" smtClean="0">
                <a:latin typeface="ＤＦＰ太丸ゴシック体" pitchFamily="50" charset="-128"/>
                <a:ea typeface="ＤＦＰ太丸ゴシック体" pitchFamily="50" charset="-128"/>
                <a:cs typeface="メイリオ" pitchFamily="50" charset="-128"/>
              </a:rPr>
              <a:t>　特別協賛（予定）</a:t>
            </a: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Font typeface="+mj-lt"/>
              <a:buAutoNum type="arabicPeriod"/>
            </a:pPr>
            <a:endParaRPr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特典⑨</a:t>
            </a:r>
            <a:r>
              <a:rPr lang="ja-JP" altLang="en-US" sz="1800" dirty="0" smtClean="0">
                <a:latin typeface="ＤＦＰ太丸ゴシック体" pitchFamily="50" charset="-128"/>
                <a:ea typeface="ＤＦＰ太丸ゴシック体" pitchFamily="50" charset="-128"/>
                <a:cs typeface="メイリオ" pitchFamily="50" charset="-128"/>
              </a:rPr>
              <a:t>　</a:t>
            </a:r>
            <a:r>
              <a:rPr lang="ja-JP" altLang="en-US" sz="1800" u="sng" dirty="0" smtClean="0">
                <a:latin typeface="ＤＦＰ太丸ゴシック体" pitchFamily="50" charset="-128"/>
                <a:ea typeface="ＤＦＰ太丸ゴシック体" pitchFamily="50" charset="-128"/>
                <a:cs typeface="メイリオ" pitchFamily="50" charset="-128"/>
              </a:rPr>
              <a:t>岐阜美少女図鑑演舞隊華美協賛</a:t>
            </a: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Font typeface="+mj-lt"/>
              <a:buAutoNum type="arabicPeriod"/>
            </a:pPr>
            <a:endParaRPr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dirty="0" smtClean="0">
                <a:solidFill>
                  <a:srgbClr val="FF0000"/>
                </a:solidFill>
                <a:latin typeface="ＤＦＰ太丸ゴシック体" pitchFamily="50" charset="-128"/>
                <a:ea typeface="ＤＦＰ太丸ゴシック体" pitchFamily="50" charset="-128"/>
                <a:cs typeface="メイリオ" pitchFamily="50" charset="-128"/>
              </a:rPr>
              <a:t>特典⑩</a:t>
            </a:r>
            <a:r>
              <a:rPr lang="ja-JP" altLang="en-US" sz="1800" dirty="0" smtClean="0">
                <a:latin typeface="ＤＦＰ太丸ゴシック体" pitchFamily="50" charset="-128"/>
                <a:ea typeface="ＤＦＰ太丸ゴシック体" pitchFamily="50" charset="-128"/>
                <a:cs typeface="メイリオ" pitchFamily="50" charset="-128"/>
              </a:rPr>
              <a:t>　</a:t>
            </a:r>
            <a:r>
              <a:rPr lang="en-US" altLang="ja-JP" sz="1800" u="sng" dirty="0" smtClean="0">
                <a:latin typeface="ＤＦＰ太丸ゴシック体" pitchFamily="50" charset="-128"/>
                <a:ea typeface="ＤＦＰ太丸ゴシック体" pitchFamily="50" charset="-128"/>
                <a:cs typeface="メイリオ" pitchFamily="50" charset="-128"/>
              </a:rPr>
              <a:t> GIGAGIBI-1</a:t>
            </a:r>
            <a:r>
              <a:rPr lang="ja-JP" altLang="en-US" sz="1800" u="sng" dirty="0" smtClean="0">
                <a:latin typeface="ＤＦＰ太丸ゴシック体" pitchFamily="50" charset="-128"/>
                <a:ea typeface="ＤＦＰ太丸ゴシック体" pitchFamily="50" charset="-128"/>
                <a:cs typeface="メイリオ" pitchFamily="50" charset="-128"/>
              </a:rPr>
              <a:t>（仮）イベント協賛</a:t>
            </a:r>
            <a:endParaRPr lang="en-US" altLang="ja-JP" sz="1800" u="sng"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Font typeface="+mj-lt"/>
              <a:buAutoNum type="arabicPeriod"/>
            </a:pPr>
            <a:endParaRPr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lnSpc>
                <a:spcPts val="1080"/>
              </a:lnSpc>
              <a:buNone/>
            </a:pPr>
            <a:r>
              <a:rPr lang="ja-JP" altLang="en-US" sz="1800" dirty="0" smtClean="0">
                <a:latin typeface="ＤＦＰ太丸ゴシック体" pitchFamily="50" charset="-128"/>
                <a:ea typeface="ＤＦＰ太丸ゴシック体" pitchFamily="50" charset="-128"/>
                <a:cs typeface="メイリオ" pitchFamily="50" charset="-128"/>
              </a:rPr>
              <a:t>　　　　その他</a:t>
            </a:r>
            <a:endParaRPr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buFont typeface="+mj-lt"/>
              <a:buAutoNum type="arabicPeriod"/>
            </a:pPr>
            <a:endParaRPr lang="en-US" altLang="ja-JP" sz="1800" dirty="0" smtClean="0">
              <a:latin typeface="ＤＦＰ太丸ゴシック体" pitchFamily="50" charset="-128"/>
              <a:ea typeface="ＤＦＰ太丸ゴシック体" pitchFamily="50" charset="-128"/>
              <a:cs typeface="メイリオ" pitchFamily="50" charset="-128"/>
            </a:endParaRPr>
          </a:p>
          <a:p>
            <a:pPr marL="514350" indent="-514350">
              <a:buFont typeface="+mj-lt"/>
              <a:buAutoNum type="arabicPeriod"/>
            </a:pPr>
            <a:endParaRPr kumimoji="1" lang="ja-JP" altLang="en-US" sz="1800" dirty="0">
              <a:latin typeface="ＤＦＰ太丸ゴシック体" pitchFamily="50" charset="-128"/>
              <a:ea typeface="ＤＦＰ太丸ゴシック体" pitchFamily="50" charset="-128"/>
              <a:cs typeface="メイリオ" pitchFamily="50"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2000"/>
            <a:ext cx="8229600" cy="1066800"/>
          </a:xfrm>
        </p:spPr>
        <p:txBody>
          <a:bodyPr>
            <a:normAutofit/>
          </a:bodyPr>
          <a:lstStyle/>
          <a:p>
            <a:pPr algn="l"/>
            <a:r>
              <a:rPr lang="ja-JP" altLang="en-US" sz="2800" dirty="0" smtClean="0">
                <a:latin typeface="ＤＦＰ太丸ゴシック体" pitchFamily="50" charset="-128"/>
                <a:ea typeface="ＤＦＰ太丸ゴシック体" pitchFamily="50" charset="-128"/>
              </a:rPr>
              <a:t>　</a:t>
            </a:r>
            <a:r>
              <a:rPr kumimoji="1" lang="ja-JP" altLang="en-US" sz="2800" dirty="0" smtClean="0">
                <a:latin typeface="ＤＦＰ太丸ゴシック体" pitchFamily="50" charset="-128"/>
                <a:ea typeface="ＤＦＰ太丸ゴシック体" pitchFamily="50" charset="-128"/>
              </a:rPr>
              <a:t>岐阜美少女図鑑</a:t>
            </a:r>
            <a:r>
              <a:rPr lang="en-US" altLang="ja-JP" sz="2800" dirty="0" smtClean="0">
                <a:latin typeface="ＤＦＰ太丸ゴシック体" pitchFamily="50" charset="-128"/>
                <a:ea typeface="ＤＦＰ太丸ゴシック体" pitchFamily="50" charset="-128"/>
              </a:rPr>
              <a:t>2014</a:t>
            </a:r>
            <a:r>
              <a:rPr lang="ja-JP" altLang="en-US" sz="2800" dirty="0" smtClean="0">
                <a:latin typeface="ＤＦＰ太丸ゴシック体" pitchFamily="50" charset="-128"/>
                <a:ea typeface="ＤＦＰ太丸ゴシック体" pitchFamily="50" charset="-128"/>
              </a:rPr>
              <a:t>県内スカウトキャラバン</a:t>
            </a:r>
            <a:endParaRPr kumimoji="1" lang="ja-JP" altLang="en-US" sz="2800" dirty="0">
              <a:latin typeface="ＤＦＰ太丸ゴシック体" pitchFamily="50" charset="-128"/>
              <a:ea typeface="ＤＦＰ太丸ゴシック体" pitchFamily="50" charset="-128"/>
            </a:endParaRPr>
          </a:p>
        </p:txBody>
      </p:sp>
      <p:sp>
        <p:nvSpPr>
          <p:cNvPr id="3" name="コンテンツ プレースホルダ 2"/>
          <p:cNvSpPr>
            <a:spLocks noGrp="1"/>
          </p:cNvSpPr>
          <p:nvPr>
            <p:ph idx="1"/>
          </p:nvPr>
        </p:nvSpPr>
        <p:spPr>
          <a:xfrm>
            <a:off x="457200" y="1816225"/>
            <a:ext cx="8229600" cy="1684783"/>
          </a:xfrm>
        </p:spPr>
        <p:txBody>
          <a:bodyPr>
            <a:normAutofit/>
          </a:bodyPr>
          <a:lstStyle/>
          <a:p>
            <a:r>
              <a:rPr kumimoji="1" lang="ja-JP" altLang="en-US" sz="1400" dirty="0" smtClean="0">
                <a:latin typeface="メイリオ" pitchFamily="50" charset="-128"/>
                <a:ea typeface="メイリオ" pitchFamily="50" charset="-128"/>
                <a:cs typeface="メイリオ" pitchFamily="50" charset="-128"/>
              </a:rPr>
              <a:t>岐阜美少女図鑑では、毎日編集部宛にモデル応募が送られてきます。（年間約</a:t>
            </a:r>
            <a:r>
              <a:rPr kumimoji="1" lang="en-US" altLang="ja-JP" sz="1400" dirty="0" smtClean="0">
                <a:latin typeface="メイリオ" pitchFamily="50" charset="-128"/>
                <a:ea typeface="メイリオ" pitchFamily="50" charset="-128"/>
                <a:cs typeface="メイリオ" pitchFamily="50" charset="-128"/>
              </a:rPr>
              <a:t>500</a:t>
            </a:r>
            <a:r>
              <a:rPr kumimoji="1" lang="ja-JP" altLang="en-US" sz="1400" dirty="0" smtClean="0">
                <a:latin typeface="メイリオ" pitchFamily="50" charset="-128"/>
                <a:ea typeface="メイリオ" pitchFamily="50" charset="-128"/>
                <a:cs typeface="メイリオ" pitchFamily="50" charset="-128"/>
              </a:rPr>
              <a:t>名）</a:t>
            </a:r>
            <a:endParaRPr kumimoji="1"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編集部にて書類選考を行い、合格者を二次審査として、ショッピングモールなどにお越しいただいて、カメラマンが撮影を行います。（各号</a:t>
            </a:r>
            <a:r>
              <a:rPr lang="en-US" altLang="ja-JP" sz="1400" dirty="0" smtClean="0">
                <a:latin typeface="メイリオ" pitchFamily="50" charset="-128"/>
                <a:ea typeface="メイリオ" pitchFamily="50" charset="-128"/>
                <a:cs typeface="メイリオ" pitchFamily="50" charset="-128"/>
              </a:rPr>
              <a:t>200</a:t>
            </a:r>
            <a:r>
              <a:rPr lang="ja-JP" altLang="en-US" sz="1400" dirty="0" smtClean="0">
                <a:latin typeface="メイリオ" pitchFamily="50" charset="-128"/>
                <a:ea typeface="メイリオ" pitchFamily="50" charset="-128"/>
                <a:cs typeface="メイリオ" pitchFamily="50" charset="-128"/>
              </a:rPr>
              <a:t>名程度）</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その中から、最終的に合格したモデルが岐阜美少女図鑑最新号に掲載され、岐阜美少女図鑑モデルとなります。</a:t>
            </a:r>
            <a:endParaRPr lang="en-US" altLang="ja-JP" sz="1400" dirty="0">
              <a:latin typeface="メイリオ" pitchFamily="50" charset="-128"/>
              <a:ea typeface="メイリオ" pitchFamily="50" charset="-128"/>
              <a:cs typeface="メイリオ" pitchFamily="50" charset="-128"/>
            </a:endParaRPr>
          </a:p>
          <a:p>
            <a:endParaRPr lang="en-US" altLang="ja-JP" sz="1400" dirty="0" smtClean="0">
              <a:latin typeface="メイリオ" pitchFamily="50" charset="-128"/>
              <a:ea typeface="メイリオ" pitchFamily="50" charset="-128"/>
              <a:cs typeface="メイリオ" pitchFamily="50" charset="-128"/>
            </a:endParaRPr>
          </a:p>
          <a:p>
            <a:pPr>
              <a:buNone/>
            </a:pPr>
            <a:endParaRPr kumimoji="1" lang="ja-JP" altLang="en-US" sz="1400" dirty="0">
              <a:latin typeface="メイリオ" pitchFamily="50" charset="-128"/>
              <a:ea typeface="メイリオ" pitchFamily="50" charset="-128"/>
              <a:cs typeface="メイリオ" pitchFamily="50" charset="-128"/>
            </a:endParaRPr>
          </a:p>
        </p:txBody>
      </p:sp>
      <p:sp>
        <p:nvSpPr>
          <p:cNvPr id="6" name="テキスト ボックス 5"/>
          <p:cNvSpPr txBox="1"/>
          <p:nvPr/>
        </p:nvSpPr>
        <p:spPr>
          <a:xfrm>
            <a:off x="539552" y="1412776"/>
            <a:ext cx="1728192" cy="369332"/>
          </a:xfrm>
          <a:prstGeom prst="rect">
            <a:avLst/>
          </a:prstGeom>
          <a:noFill/>
        </p:spPr>
        <p:txBody>
          <a:bodyPr wrap="square" rtlCol="0">
            <a:spAutoFit/>
          </a:bodyPr>
          <a:lstStyle/>
          <a:p>
            <a:r>
              <a:rPr kumimoji="1" lang="en-US" altLang="ja-JP" dirty="0" smtClean="0">
                <a:latin typeface="メイリオ" pitchFamily="50" charset="-128"/>
                <a:ea typeface="メイリオ" pitchFamily="50" charset="-128"/>
                <a:cs typeface="メイリオ" pitchFamily="50" charset="-128"/>
              </a:rPr>
              <a:t>【</a:t>
            </a:r>
            <a:r>
              <a:rPr kumimoji="1" lang="ja-JP" altLang="en-US" dirty="0" smtClean="0">
                <a:latin typeface="メイリオ" pitchFamily="50" charset="-128"/>
                <a:ea typeface="メイリオ" pitchFamily="50" charset="-128"/>
                <a:cs typeface="メイリオ" pitchFamily="50" charset="-128"/>
              </a:rPr>
              <a:t>従来</a:t>
            </a:r>
            <a:r>
              <a:rPr lang="en-US" altLang="ja-JP" dirty="0">
                <a:latin typeface="メイリオ" pitchFamily="50" charset="-128"/>
                <a:ea typeface="メイリオ" pitchFamily="50" charset="-128"/>
                <a:cs typeface="メイリオ" pitchFamily="50" charset="-128"/>
              </a:rPr>
              <a:t>】</a:t>
            </a:r>
            <a:endParaRPr kumimoji="1" lang="ja-JP" altLang="en-US" dirty="0">
              <a:latin typeface="メイリオ" pitchFamily="50" charset="-128"/>
              <a:ea typeface="メイリオ" pitchFamily="50" charset="-128"/>
              <a:cs typeface="メイリオ" pitchFamily="50" charset="-128"/>
            </a:endParaRPr>
          </a:p>
        </p:txBody>
      </p:sp>
      <p:pic>
        <p:nvPicPr>
          <p:cNvPr id="4098" name="Picture 2" descr="F:\岐阜美少女図鑑\25.4.21VOL.9モレラカメラテスト\カメテスの様子\IMG_9225.JPG"/>
          <p:cNvPicPr>
            <a:picLocks noChangeAspect="1" noChangeArrowheads="1"/>
          </p:cNvPicPr>
          <p:nvPr/>
        </p:nvPicPr>
        <p:blipFill>
          <a:blip r:embed="rId2" cstate="print"/>
          <a:srcRect/>
          <a:stretch>
            <a:fillRect/>
          </a:stretch>
        </p:blipFill>
        <p:spPr bwMode="auto">
          <a:xfrm>
            <a:off x="827585" y="3140968"/>
            <a:ext cx="2160240" cy="1440160"/>
          </a:xfrm>
          <a:prstGeom prst="rect">
            <a:avLst/>
          </a:prstGeom>
          <a:noFill/>
        </p:spPr>
      </p:pic>
      <p:pic>
        <p:nvPicPr>
          <p:cNvPr id="4099" name="Picture 3" descr="F:\岐阜美少女図鑑\25.4.21VOL.9モレラカメラテスト\カメテスの様子\IMG_9231.JPG"/>
          <p:cNvPicPr>
            <a:picLocks noChangeAspect="1" noChangeArrowheads="1"/>
          </p:cNvPicPr>
          <p:nvPr/>
        </p:nvPicPr>
        <p:blipFill>
          <a:blip r:embed="rId3" cstate="print"/>
          <a:srcRect/>
          <a:stretch>
            <a:fillRect/>
          </a:stretch>
        </p:blipFill>
        <p:spPr bwMode="auto">
          <a:xfrm>
            <a:off x="3131840" y="3140968"/>
            <a:ext cx="2160240" cy="1440160"/>
          </a:xfrm>
          <a:prstGeom prst="rect">
            <a:avLst/>
          </a:prstGeom>
          <a:noFill/>
        </p:spPr>
      </p:pic>
      <p:pic>
        <p:nvPicPr>
          <p:cNvPr id="4100" name="Picture 4" descr="F:\岐阜美少女図鑑\25.4.21VOL.9モレラカメラテスト\カメテスの様子\IMG_9283.JPG"/>
          <p:cNvPicPr>
            <a:picLocks noChangeAspect="1" noChangeArrowheads="1"/>
          </p:cNvPicPr>
          <p:nvPr/>
        </p:nvPicPr>
        <p:blipFill>
          <a:blip r:embed="rId4" cstate="print"/>
          <a:srcRect/>
          <a:stretch>
            <a:fillRect/>
          </a:stretch>
        </p:blipFill>
        <p:spPr bwMode="auto">
          <a:xfrm>
            <a:off x="3851920" y="4437112"/>
            <a:ext cx="3024336" cy="2016224"/>
          </a:xfrm>
          <a:prstGeom prst="rect">
            <a:avLst/>
          </a:prstGeom>
          <a:noFill/>
        </p:spPr>
      </p:pic>
      <p:pic>
        <p:nvPicPr>
          <p:cNvPr id="4101" name="Picture 5" descr="F:\岐阜美少女図鑑\25.4.21VOL.9モレラカメラテスト\カメテスの様子\IMG_9314.JPG"/>
          <p:cNvPicPr>
            <a:picLocks noChangeAspect="1" noChangeArrowheads="1"/>
          </p:cNvPicPr>
          <p:nvPr/>
        </p:nvPicPr>
        <p:blipFill>
          <a:blip r:embed="rId5" cstate="print"/>
          <a:srcRect/>
          <a:stretch>
            <a:fillRect/>
          </a:stretch>
        </p:blipFill>
        <p:spPr bwMode="auto">
          <a:xfrm>
            <a:off x="899592" y="4797152"/>
            <a:ext cx="2469259" cy="1646173"/>
          </a:xfrm>
          <a:prstGeom prst="rect">
            <a:avLst/>
          </a:prstGeom>
          <a:noFill/>
        </p:spPr>
      </p:pic>
      <p:pic>
        <p:nvPicPr>
          <p:cNvPr id="13" name="Picture 7" descr="201303model-poster_malera"/>
          <p:cNvPicPr>
            <a:picLocks noChangeAspect="1" noChangeArrowheads="1"/>
          </p:cNvPicPr>
          <p:nvPr/>
        </p:nvPicPr>
        <p:blipFill>
          <a:blip r:embed="rId6" cstate="print"/>
          <a:srcRect/>
          <a:stretch>
            <a:fillRect/>
          </a:stretch>
        </p:blipFill>
        <p:spPr bwMode="auto">
          <a:xfrm>
            <a:off x="7102220" y="2924944"/>
            <a:ext cx="1701064" cy="3024336"/>
          </a:xfrm>
          <a:prstGeom prst="rect">
            <a:avLst/>
          </a:prstGeom>
          <a:noFill/>
        </p:spPr>
      </p:pic>
      <p:sp>
        <p:nvSpPr>
          <p:cNvPr id="10" name="テキスト ボックス 9"/>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特典①</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Users\user\Desktop\map_gifu480.gif"/>
          <p:cNvPicPr>
            <a:picLocks noChangeAspect="1" noChangeArrowheads="1"/>
          </p:cNvPicPr>
          <p:nvPr/>
        </p:nvPicPr>
        <p:blipFill>
          <a:blip r:embed="rId2" cstate="print">
            <a:lum bright="40000"/>
          </a:blip>
          <a:srcRect/>
          <a:stretch>
            <a:fillRect/>
          </a:stretch>
        </p:blipFill>
        <p:spPr bwMode="auto">
          <a:xfrm>
            <a:off x="1835696" y="1124744"/>
            <a:ext cx="4572000" cy="5476875"/>
          </a:xfrm>
          <a:prstGeom prst="rect">
            <a:avLst/>
          </a:prstGeom>
          <a:noFill/>
        </p:spPr>
      </p:pic>
      <p:sp>
        <p:nvSpPr>
          <p:cNvPr id="2" name="タイトル 1"/>
          <p:cNvSpPr>
            <a:spLocks noGrp="1"/>
          </p:cNvSpPr>
          <p:nvPr>
            <p:ph type="title"/>
          </p:nvPr>
        </p:nvSpPr>
        <p:spPr>
          <a:xfrm>
            <a:off x="467544" y="764704"/>
            <a:ext cx="8229600" cy="1066800"/>
          </a:xfrm>
        </p:spPr>
        <p:txBody>
          <a:bodyPr>
            <a:normAutofit/>
          </a:bodyPr>
          <a:lstStyle/>
          <a:p>
            <a:r>
              <a:rPr lang="ja-JP" altLang="en-US" sz="2800" b="1" dirty="0" smtClean="0">
                <a:latin typeface="ＤＦＰ太丸ゴシック体" pitchFamily="50" charset="-128"/>
                <a:ea typeface="ＤＦＰ太丸ゴシック体" pitchFamily="50" charset="-128"/>
              </a:rPr>
              <a:t>　岐阜</a:t>
            </a:r>
            <a:r>
              <a:rPr lang="ja-JP" altLang="en-US" sz="2800" b="1" dirty="0">
                <a:latin typeface="ＤＦＰ太丸ゴシック体" pitchFamily="50" charset="-128"/>
                <a:ea typeface="ＤＦＰ太丸ゴシック体" pitchFamily="50" charset="-128"/>
              </a:rPr>
              <a:t>美少女図鑑</a:t>
            </a:r>
            <a:r>
              <a:rPr lang="en-US" altLang="ja-JP" sz="2800" b="1" dirty="0" smtClean="0">
                <a:latin typeface="ＤＦＰ太丸ゴシック体" pitchFamily="50" charset="-128"/>
                <a:ea typeface="ＤＦＰ太丸ゴシック体" pitchFamily="50" charset="-128"/>
              </a:rPr>
              <a:t>2014</a:t>
            </a:r>
            <a:r>
              <a:rPr lang="ja-JP" altLang="en-US" sz="2800" b="1" dirty="0" smtClean="0">
                <a:latin typeface="ＤＦＰ太丸ゴシック体" pitchFamily="50" charset="-128"/>
                <a:ea typeface="ＤＦＰ太丸ゴシック体" pitchFamily="50" charset="-128"/>
              </a:rPr>
              <a:t>県内スカウトキャラバン</a:t>
            </a:r>
            <a:endParaRPr kumimoji="1" lang="ja-JP" altLang="en-US" sz="2800" b="1" dirty="0">
              <a:latin typeface="ＤＦＰ太丸ゴシック体" pitchFamily="50" charset="-128"/>
              <a:ea typeface="ＤＦＰ太丸ゴシック体" pitchFamily="50" charset="-128"/>
            </a:endParaRPr>
          </a:p>
        </p:txBody>
      </p:sp>
      <p:sp>
        <p:nvSpPr>
          <p:cNvPr id="4" name="テキスト ボックス 3"/>
          <p:cNvSpPr txBox="1"/>
          <p:nvPr/>
        </p:nvSpPr>
        <p:spPr>
          <a:xfrm>
            <a:off x="395536" y="5273913"/>
            <a:ext cx="8496944"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rPr>
              <a:t>・カメラテストに参加したモデル候補に対して、チラシなどのサンプリングを行います。また、簡単なアンケートなども実施可能。</a:t>
            </a:r>
            <a:endParaRPr lang="en-US" altLang="ja-JP"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endParaRPr>
          </a:p>
          <a:p>
            <a:r>
              <a:rPr lang="ja-JP" alt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rPr>
              <a:t>・ターゲットを絞った広告戦略ツールとして活用いただけます。</a:t>
            </a:r>
            <a:endParaRPr lang="en-US" altLang="ja-JP"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endParaRPr>
          </a:p>
          <a:p>
            <a:endParaRPr kumimoji="1" lang="ja-JP" alt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endParaRPr>
          </a:p>
        </p:txBody>
      </p:sp>
      <p:sp>
        <p:nvSpPr>
          <p:cNvPr id="5" name="テキスト ボックス 4"/>
          <p:cNvSpPr txBox="1"/>
          <p:nvPr/>
        </p:nvSpPr>
        <p:spPr>
          <a:xfrm>
            <a:off x="467544" y="1960241"/>
            <a:ext cx="2808312" cy="369332"/>
          </a:xfrm>
          <a:prstGeom prst="rect">
            <a:avLst/>
          </a:prstGeom>
          <a:noFill/>
        </p:spPr>
        <p:txBody>
          <a:bodyPr wrap="square" rtlCol="0">
            <a:spAutoFit/>
          </a:bodyPr>
          <a:lstStyle/>
          <a:p>
            <a:r>
              <a:rPr kumimoji="1" lang="en-US" altLang="ja-JP" dirty="0" smtClean="0">
                <a:solidFill>
                  <a:srgbClr val="FF0000"/>
                </a:solidFill>
              </a:rPr>
              <a:t>【</a:t>
            </a:r>
            <a:r>
              <a:rPr kumimoji="1" lang="ja-JP" altLang="en-US" dirty="0" smtClean="0">
                <a:solidFill>
                  <a:srgbClr val="FF0000"/>
                </a:solidFill>
              </a:rPr>
              <a:t>今回</a:t>
            </a:r>
            <a:r>
              <a:rPr kumimoji="1" lang="en-US" altLang="ja-JP" dirty="0" smtClean="0">
                <a:solidFill>
                  <a:srgbClr val="FF0000"/>
                </a:solidFill>
              </a:rPr>
              <a:t>】</a:t>
            </a:r>
            <a:endParaRPr kumimoji="1" lang="ja-JP" altLang="en-US" dirty="0">
              <a:solidFill>
                <a:srgbClr val="FF0000"/>
              </a:solidFill>
            </a:endParaRPr>
          </a:p>
        </p:txBody>
      </p:sp>
      <p:sp>
        <p:nvSpPr>
          <p:cNvPr id="6" name="コンテンツ プレースホルダ 2"/>
          <p:cNvSpPr txBox="1">
            <a:spLocks/>
          </p:cNvSpPr>
          <p:nvPr/>
        </p:nvSpPr>
        <p:spPr>
          <a:xfrm>
            <a:off x="539552" y="2320281"/>
            <a:ext cx="8229600" cy="168478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ja-JP" altLang="en-US" dirty="0" smtClean="0">
                <a:latin typeface="メイリオ" pitchFamily="50" charset="-128"/>
                <a:ea typeface="メイリオ" pitchFamily="50" charset="-128"/>
                <a:cs typeface="メイリオ" pitchFamily="50" charset="-128"/>
              </a:rPr>
              <a:t>岐阜市はもちろんのこと、</a:t>
            </a:r>
            <a:r>
              <a:rPr lang="en-US" altLang="ja-JP" dirty="0" smtClean="0">
                <a:latin typeface="メイリオ" pitchFamily="50" charset="-128"/>
                <a:ea typeface="メイリオ" pitchFamily="50" charset="-128"/>
                <a:cs typeface="メイリオ" pitchFamily="50" charset="-128"/>
              </a:rPr>
              <a:t>2014</a:t>
            </a:r>
            <a:r>
              <a:rPr lang="ja-JP" altLang="en-US" dirty="0" smtClean="0">
                <a:latin typeface="メイリオ" pitchFamily="50" charset="-128"/>
                <a:ea typeface="メイリオ" pitchFamily="50" charset="-128"/>
                <a:cs typeface="メイリオ" pitchFamily="50" charset="-128"/>
              </a:rPr>
              <a:t>年中に従来参加の難しかった、高山や中津川などで出張スカウトキャラバンと称して、カメラマンを同行させてカメラテストを行います。</a:t>
            </a:r>
            <a:endParaRPr lang="en-US" altLang="ja-JP" dirty="0" smtClean="0">
              <a:latin typeface="メイリオ" pitchFamily="50" charset="-128"/>
              <a:ea typeface="メイリオ" pitchFamily="50" charset="-128"/>
              <a:cs typeface="メイリオ"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ja-JP" altLang="en-US" dirty="0">
                <a:latin typeface="メイリオ" pitchFamily="50" charset="-128"/>
                <a:ea typeface="メイリオ" pitchFamily="50" charset="-128"/>
                <a:cs typeface="メイリオ" pitchFamily="50" charset="-128"/>
              </a:rPr>
              <a:t>会場</a:t>
            </a:r>
            <a:r>
              <a:rPr lang="ja-JP" altLang="en-US" dirty="0" smtClean="0">
                <a:latin typeface="メイリオ" pitchFamily="50" charset="-128"/>
                <a:ea typeface="メイリオ" pitchFamily="50" charset="-128"/>
                <a:cs typeface="メイリオ" pitchFamily="50" charset="-128"/>
              </a:rPr>
              <a:t>もエリアを分けて、</a:t>
            </a:r>
            <a:r>
              <a:rPr lang="en-US" altLang="ja-JP" u="sng" dirty="0" smtClean="0">
                <a:solidFill>
                  <a:srgbClr val="FF0000"/>
                </a:solidFill>
                <a:latin typeface="メイリオ" pitchFamily="50" charset="-128"/>
                <a:ea typeface="メイリオ" pitchFamily="50" charset="-128"/>
                <a:cs typeface="メイリオ" pitchFamily="50" charset="-128"/>
              </a:rPr>
              <a:t>10</a:t>
            </a:r>
            <a:r>
              <a:rPr lang="ja-JP" altLang="en-US" u="sng" dirty="0" smtClean="0">
                <a:solidFill>
                  <a:srgbClr val="FF0000"/>
                </a:solidFill>
                <a:latin typeface="メイリオ" pitchFamily="50" charset="-128"/>
                <a:ea typeface="メイリオ" pitchFamily="50" charset="-128"/>
                <a:cs typeface="メイリオ" pitchFamily="50" charset="-128"/>
              </a:rPr>
              <a:t>か所程度</a:t>
            </a:r>
            <a:r>
              <a:rPr lang="ja-JP" altLang="en-US" dirty="0" smtClean="0">
                <a:latin typeface="メイリオ" pitchFamily="50" charset="-128"/>
                <a:ea typeface="メイリオ" pitchFamily="50" charset="-128"/>
                <a:cs typeface="メイリオ" pitchFamily="50" charset="-128"/>
              </a:rPr>
              <a:t>を予定しております。</a:t>
            </a:r>
            <a:endParaRPr lang="en-US" altLang="ja-JP" dirty="0" smtClean="0">
              <a:latin typeface="メイリオ" pitchFamily="50" charset="-128"/>
              <a:ea typeface="メイリオ" pitchFamily="50" charset="-128"/>
              <a:cs typeface="メイリオ"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b="0" i="0" u="none" strike="noStrike" kern="1200" cap="none" spc="0" normalizeH="0" baseline="0" noProof="0" dirty="0" smtClean="0">
                <a:ln>
                  <a:noFill/>
                </a:ln>
                <a:solidFill>
                  <a:schemeClr val="tx1"/>
                </a:solidFill>
                <a:effectLst/>
                <a:uLnTx/>
                <a:uFillTx/>
                <a:latin typeface="メイリオ" pitchFamily="50" charset="-128"/>
                <a:ea typeface="メイリオ" pitchFamily="50" charset="-128"/>
                <a:cs typeface="メイリオ" pitchFamily="50" charset="-128"/>
              </a:rPr>
              <a:t>参加人数規模も大幅に拡大し、</a:t>
            </a:r>
            <a:r>
              <a:rPr kumimoji="1" lang="ja-JP" altLang="en-US" b="0" i="0" u="sng" strike="noStrike" kern="1200" cap="none" spc="0" normalizeH="0" baseline="0" noProof="0" dirty="0" smtClean="0">
                <a:ln>
                  <a:noFill/>
                </a:ln>
                <a:solidFill>
                  <a:srgbClr val="FF0000"/>
                </a:solidFill>
                <a:effectLst/>
                <a:uLnTx/>
                <a:uFillTx/>
                <a:latin typeface="メイリオ" pitchFamily="50" charset="-128"/>
                <a:ea typeface="メイリオ" pitchFamily="50" charset="-128"/>
                <a:cs typeface="メイリオ" pitchFamily="50" charset="-128"/>
              </a:rPr>
              <a:t>合計</a:t>
            </a:r>
            <a:r>
              <a:rPr kumimoji="1" lang="en-US" altLang="ja-JP" b="0" i="0" u="sng" strike="noStrike" kern="1200" cap="none" spc="0" normalizeH="0" baseline="0" noProof="0" dirty="0" smtClean="0">
                <a:ln>
                  <a:noFill/>
                </a:ln>
                <a:solidFill>
                  <a:srgbClr val="FF0000"/>
                </a:solidFill>
                <a:effectLst/>
                <a:uLnTx/>
                <a:uFillTx/>
                <a:latin typeface="メイリオ" pitchFamily="50" charset="-128"/>
                <a:ea typeface="メイリオ" pitchFamily="50" charset="-128"/>
                <a:cs typeface="メイリオ" pitchFamily="50" charset="-128"/>
              </a:rPr>
              <a:t>1,000</a:t>
            </a:r>
            <a:r>
              <a:rPr kumimoji="1" lang="ja-JP" altLang="en-US" b="0" i="0" u="sng" strike="noStrike" kern="1200" cap="none" spc="0" normalizeH="0" baseline="0" noProof="0" dirty="0" smtClean="0">
                <a:ln>
                  <a:noFill/>
                </a:ln>
                <a:solidFill>
                  <a:srgbClr val="FF0000"/>
                </a:solidFill>
                <a:effectLst/>
                <a:uLnTx/>
                <a:uFillTx/>
                <a:latin typeface="メイリオ" pitchFamily="50" charset="-128"/>
                <a:ea typeface="メイリオ" pitchFamily="50" charset="-128"/>
                <a:cs typeface="メイリオ" pitchFamily="50" charset="-128"/>
              </a:rPr>
              <a:t>人の撮影を目指します。</a:t>
            </a:r>
            <a:endParaRPr lang="en-US" altLang="ja-JP" u="sng" dirty="0">
              <a:solidFill>
                <a:srgbClr val="FF0000"/>
              </a:solidFill>
              <a:latin typeface="メイリオ" pitchFamily="50" charset="-128"/>
              <a:ea typeface="メイリオ" pitchFamily="50" charset="-128"/>
              <a:cs typeface="メイリオ"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b="0" i="0" u="none" strike="noStrike" kern="1200" cap="none" spc="0" normalizeH="0" baseline="0" noProof="0" dirty="0" smtClean="0">
                <a:ln>
                  <a:noFill/>
                </a:ln>
                <a:solidFill>
                  <a:schemeClr val="tx1"/>
                </a:solidFill>
                <a:effectLst/>
                <a:uLnTx/>
                <a:uFillTx/>
                <a:latin typeface="メイリオ" pitchFamily="50" charset="-128"/>
                <a:ea typeface="メイリオ" pitchFamily="50" charset="-128"/>
                <a:cs typeface="メイリオ" pitchFamily="50" charset="-128"/>
              </a:rPr>
              <a:t>まだ美少女図鑑を知らない女性の参加も積極的に受け入れて、飛び込み参加も可能としていきます。</a:t>
            </a:r>
            <a:endParaRPr kumimoji="1" lang="en-US" altLang="ja-JP" b="0" i="0" u="none" strike="noStrike" kern="1200" cap="none" spc="0" normalizeH="0" baseline="0" noProof="0" dirty="0" smtClean="0">
              <a:ln>
                <a:noFill/>
              </a:ln>
              <a:solidFill>
                <a:schemeClr val="tx1"/>
              </a:solidFill>
              <a:effectLst/>
              <a:uLnTx/>
              <a:uFillTx/>
              <a:latin typeface="メイリオ" pitchFamily="50" charset="-128"/>
              <a:ea typeface="メイリオ" pitchFamily="50" charset="-128"/>
              <a:cs typeface="メイリオ" pitchFamily="50" charset="-128"/>
            </a:endParaRPr>
          </a:p>
        </p:txBody>
      </p:sp>
      <p:sp>
        <p:nvSpPr>
          <p:cNvPr id="7" name="テキスト ボックス 6"/>
          <p:cNvSpPr txBox="1"/>
          <p:nvPr/>
        </p:nvSpPr>
        <p:spPr>
          <a:xfrm>
            <a:off x="11556776" y="4941168"/>
            <a:ext cx="184731" cy="369332"/>
          </a:xfrm>
          <a:prstGeom prst="rect">
            <a:avLst/>
          </a:prstGeom>
          <a:noFill/>
        </p:spPr>
        <p:txBody>
          <a:bodyPr wrap="none" rtlCol="0">
            <a:spAutoFit/>
          </a:bodyPr>
          <a:lstStyle/>
          <a:p>
            <a:endParaRPr kumimoji="1" lang="ja-JP" altLang="en-US" dirty="0"/>
          </a:p>
        </p:txBody>
      </p:sp>
      <p:sp>
        <p:nvSpPr>
          <p:cNvPr id="9" name="テキスト ボックス 8"/>
          <p:cNvSpPr txBox="1"/>
          <p:nvPr/>
        </p:nvSpPr>
        <p:spPr>
          <a:xfrm>
            <a:off x="395536" y="4769857"/>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11" name="テキスト ボックス 10"/>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特典①</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コンテンツ プレースホルダ 2"/>
          <p:cNvSpPr>
            <a:spLocks noGrp="1"/>
          </p:cNvSpPr>
          <p:nvPr>
            <p:ph idx="1"/>
          </p:nvPr>
        </p:nvSpPr>
        <p:spPr>
          <a:xfrm>
            <a:off x="457200" y="1628800"/>
            <a:ext cx="8229600" cy="4325112"/>
          </a:xfrm>
        </p:spPr>
        <p:txBody>
          <a:bodyPr/>
          <a:lstStyle/>
          <a:p>
            <a:pPr eaLnBrk="1" hangingPunct="1"/>
            <a:r>
              <a:rPr lang="en-US" altLang="ja-JP" sz="1400" dirty="0" smtClean="0">
                <a:latin typeface="メイリオ" pitchFamily="50" charset="-128"/>
                <a:ea typeface="メイリオ" pitchFamily="50" charset="-128"/>
                <a:cs typeface="メイリオ" pitchFamily="50" charset="-128"/>
              </a:rPr>
              <a:t>5</a:t>
            </a:r>
            <a:r>
              <a:rPr lang="ja-JP" altLang="en-US" sz="1400" dirty="0" smtClean="0">
                <a:latin typeface="メイリオ" pitchFamily="50" charset="-128"/>
                <a:ea typeface="メイリオ" pitchFamily="50" charset="-128"/>
                <a:cs typeface="メイリオ" pitchFamily="50" charset="-128"/>
              </a:rPr>
              <a:t>周年企画第一弾としまして、従来の</a:t>
            </a:r>
            <a:r>
              <a:rPr lang="en-US" altLang="ja-JP" sz="1400" dirty="0" smtClean="0">
                <a:latin typeface="メイリオ" pitchFamily="50" charset="-128"/>
                <a:ea typeface="メイリオ" pitchFamily="50" charset="-128"/>
                <a:cs typeface="メイリオ" pitchFamily="50" charset="-128"/>
              </a:rPr>
              <a:t>10</a:t>
            </a:r>
            <a:r>
              <a:rPr lang="ja-JP" altLang="en-US" sz="1400" dirty="0" smtClean="0">
                <a:latin typeface="メイリオ" pitchFamily="50" charset="-128"/>
                <a:ea typeface="メイリオ" pitchFamily="50" charset="-128"/>
                <a:cs typeface="メイリオ" pitchFamily="50" charset="-128"/>
              </a:rPr>
              <a:t>代中心のモデルから、より幅広い層にターゲットを広げ応募・掲載を行います。</a:t>
            </a:r>
            <a:endParaRPr lang="en-US" altLang="ja-JP" sz="1400" dirty="0" smtClean="0">
              <a:latin typeface="メイリオ" pitchFamily="50" charset="-128"/>
              <a:ea typeface="メイリオ" pitchFamily="50" charset="-128"/>
              <a:cs typeface="メイリオ" pitchFamily="50" charset="-128"/>
            </a:endParaRPr>
          </a:p>
          <a:p>
            <a:pPr eaLnBrk="1" hangingPunct="1"/>
            <a:r>
              <a:rPr lang="ja-JP" altLang="en-US" sz="1400" dirty="0" smtClean="0">
                <a:latin typeface="メイリオ" pitchFamily="50" charset="-128"/>
                <a:ea typeface="メイリオ" pitchFamily="50" charset="-128"/>
                <a:cs typeface="メイリオ" pitchFamily="50" charset="-128"/>
              </a:rPr>
              <a:t>これらのターゲットに分けた</a:t>
            </a:r>
            <a:r>
              <a:rPr lang="en-US" altLang="ja-JP" sz="1400" dirty="0" smtClean="0">
                <a:latin typeface="メイリオ" pitchFamily="50" charset="-128"/>
                <a:ea typeface="メイリオ" pitchFamily="50" charset="-128"/>
                <a:cs typeface="メイリオ" pitchFamily="50" charset="-128"/>
              </a:rPr>
              <a:t>3</a:t>
            </a:r>
            <a:r>
              <a:rPr lang="ja-JP" altLang="en-US" sz="1400" dirty="0" smtClean="0">
                <a:latin typeface="メイリオ" pitchFamily="50" charset="-128"/>
                <a:ea typeface="メイリオ" pitchFamily="50" charset="-128"/>
                <a:cs typeface="メイリオ" pitchFamily="50" charset="-128"/>
              </a:rPr>
              <a:t>冊の図鑑を同時発行致します。</a:t>
            </a:r>
            <a:endParaRPr lang="en-US" altLang="ja-JP" sz="1400" dirty="0" smtClean="0">
              <a:latin typeface="メイリオ" pitchFamily="50" charset="-128"/>
              <a:ea typeface="メイリオ" pitchFamily="50" charset="-128"/>
              <a:cs typeface="メイリオ" pitchFamily="50" charset="-128"/>
            </a:endParaRPr>
          </a:p>
          <a:p>
            <a:pPr eaLnBrk="1" hangingPunct="1"/>
            <a:endParaRPr lang="en-US" altLang="ja-JP" sz="2000" dirty="0" smtClean="0">
              <a:latin typeface="メイリオ" pitchFamily="50" charset="-128"/>
              <a:ea typeface="メイリオ" pitchFamily="50" charset="-128"/>
              <a:cs typeface="メイリオ" pitchFamily="50" charset="-128"/>
            </a:endParaRPr>
          </a:p>
          <a:p>
            <a:pPr eaLnBrk="1" hangingPunct="1">
              <a:buFont typeface="Wingdings 2" pitchFamily="18" charset="2"/>
              <a:buNone/>
            </a:pPr>
            <a:r>
              <a:rPr lang="ja-JP" altLang="en-US" sz="2600" dirty="0" smtClean="0">
                <a:solidFill>
                  <a:srgbClr val="FF0000"/>
                </a:solidFill>
                <a:latin typeface="メイリオ" pitchFamily="50" charset="-128"/>
                <a:ea typeface="メイリオ" pitchFamily="50" charset="-128"/>
                <a:cs typeface="メイリオ" pitchFamily="50" charset="-128"/>
              </a:rPr>
              <a:t>①岐阜キッズ図鑑（仮）　</a:t>
            </a:r>
            <a:r>
              <a:rPr lang="en-US" altLang="ja-JP" sz="2600" dirty="0" smtClean="0">
                <a:solidFill>
                  <a:srgbClr val="FF0000"/>
                </a:solidFill>
                <a:latin typeface="メイリオ" pitchFamily="50" charset="-128"/>
                <a:ea typeface="メイリオ" pitchFamily="50" charset="-128"/>
                <a:cs typeface="メイリオ" pitchFamily="50" charset="-128"/>
              </a:rPr>
              <a:t>5</a:t>
            </a:r>
            <a:r>
              <a:rPr lang="ja-JP" altLang="en-US" sz="2600" dirty="0" smtClean="0">
                <a:solidFill>
                  <a:srgbClr val="FF0000"/>
                </a:solidFill>
                <a:latin typeface="メイリオ" pitchFamily="50" charset="-128"/>
                <a:ea typeface="メイリオ" pitchFamily="50" charset="-128"/>
                <a:cs typeface="メイリオ" pitchFamily="50" charset="-128"/>
              </a:rPr>
              <a:t>歳～</a:t>
            </a:r>
            <a:r>
              <a:rPr lang="en-US" altLang="ja-JP" sz="2600" dirty="0" smtClean="0">
                <a:solidFill>
                  <a:srgbClr val="FF0000"/>
                </a:solidFill>
                <a:latin typeface="メイリオ" pitchFamily="50" charset="-128"/>
                <a:ea typeface="メイリオ" pitchFamily="50" charset="-128"/>
                <a:cs typeface="メイリオ" pitchFamily="50" charset="-128"/>
              </a:rPr>
              <a:t>12</a:t>
            </a:r>
            <a:r>
              <a:rPr lang="ja-JP" altLang="en-US" sz="2600" dirty="0" smtClean="0">
                <a:solidFill>
                  <a:srgbClr val="FF0000"/>
                </a:solidFill>
                <a:latin typeface="メイリオ" pitchFamily="50" charset="-128"/>
                <a:ea typeface="メイリオ" pitchFamily="50" charset="-128"/>
                <a:cs typeface="メイリオ" pitchFamily="50" charset="-128"/>
              </a:rPr>
              <a:t>歳</a:t>
            </a:r>
            <a:endParaRPr lang="en-US" altLang="ja-JP" sz="2600" dirty="0" smtClean="0">
              <a:solidFill>
                <a:srgbClr val="FF0000"/>
              </a:solidFill>
              <a:latin typeface="メイリオ" pitchFamily="50" charset="-128"/>
              <a:ea typeface="メイリオ" pitchFamily="50" charset="-128"/>
              <a:cs typeface="メイリオ" pitchFamily="50" charset="-128"/>
            </a:endParaRPr>
          </a:p>
          <a:p>
            <a:pPr eaLnBrk="1" hangingPunct="1">
              <a:buFont typeface="Wingdings 2" pitchFamily="18" charset="2"/>
              <a:buNone/>
            </a:pPr>
            <a:r>
              <a:rPr lang="ja-JP" altLang="en-US" sz="2600" dirty="0" smtClean="0">
                <a:solidFill>
                  <a:srgbClr val="FF0000"/>
                </a:solidFill>
                <a:latin typeface="メイリオ" pitchFamily="50" charset="-128"/>
                <a:ea typeface="メイリオ" pitchFamily="50" charset="-128"/>
                <a:cs typeface="メイリオ" pitchFamily="50" charset="-128"/>
              </a:rPr>
              <a:t>②岐阜美少女図鑑　　　　</a:t>
            </a:r>
            <a:r>
              <a:rPr lang="en-US" altLang="ja-JP" sz="2600" dirty="0" smtClean="0">
                <a:solidFill>
                  <a:srgbClr val="FF0000"/>
                </a:solidFill>
                <a:latin typeface="メイリオ" pitchFamily="50" charset="-128"/>
                <a:ea typeface="メイリオ" pitchFamily="50" charset="-128"/>
                <a:cs typeface="メイリオ" pitchFamily="50" charset="-128"/>
              </a:rPr>
              <a:t>5</a:t>
            </a:r>
            <a:r>
              <a:rPr lang="ja-JP" altLang="en-US" sz="2600" dirty="0" smtClean="0">
                <a:solidFill>
                  <a:srgbClr val="FF0000"/>
                </a:solidFill>
                <a:latin typeface="メイリオ" pitchFamily="50" charset="-128"/>
                <a:ea typeface="メイリオ" pitchFamily="50" charset="-128"/>
                <a:cs typeface="メイリオ" pitchFamily="50" charset="-128"/>
              </a:rPr>
              <a:t>歳～</a:t>
            </a:r>
            <a:r>
              <a:rPr lang="en-US" altLang="ja-JP" sz="2600" dirty="0" smtClean="0">
                <a:solidFill>
                  <a:srgbClr val="FF0000"/>
                </a:solidFill>
                <a:latin typeface="メイリオ" pitchFamily="50" charset="-128"/>
                <a:ea typeface="メイリオ" pitchFamily="50" charset="-128"/>
                <a:cs typeface="メイリオ" pitchFamily="50" charset="-128"/>
              </a:rPr>
              <a:t>55</a:t>
            </a:r>
            <a:r>
              <a:rPr lang="ja-JP" altLang="en-US" sz="2600" dirty="0" smtClean="0">
                <a:solidFill>
                  <a:srgbClr val="FF0000"/>
                </a:solidFill>
                <a:latin typeface="メイリオ" pitchFamily="50" charset="-128"/>
                <a:ea typeface="メイリオ" pitchFamily="50" charset="-128"/>
                <a:cs typeface="メイリオ" pitchFamily="50" charset="-128"/>
              </a:rPr>
              <a:t>歳</a:t>
            </a:r>
            <a:endParaRPr lang="en-US" altLang="ja-JP" sz="2600" dirty="0" smtClean="0">
              <a:solidFill>
                <a:srgbClr val="FF0000"/>
              </a:solidFill>
              <a:latin typeface="メイリオ" pitchFamily="50" charset="-128"/>
              <a:ea typeface="メイリオ" pitchFamily="50" charset="-128"/>
              <a:cs typeface="メイリオ" pitchFamily="50" charset="-128"/>
            </a:endParaRPr>
          </a:p>
          <a:p>
            <a:pPr eaLnBrk="1" hangingPunct="1">
              <a:buFont typeface="Wingdings 2" pitchFamily="18" charset="2"/>
              <a:buNone/>
            </a:pPr>
            <a:r>
              <a:rPr lang="ja-JP" altLang="en-US" sz="2600" dirty="0" smtClean="0">
                <a:solidFill>
                  <a:srgbClr val="FF0000"/>
                </a:solidFill>
                <a:latin typeface="メイリオ" pitchFamily="50" charset="-128"/>
                <a:ea typeface="メイリオ" pitchFamily="50" charset="-128"/>
                <a:cs typeface="メイリオ" pitchFamily="50" charset="-128"/>
              </a:rPr>
              <a:t>③岐阜美ママ図鑑（仮</a:t>
            </a:r>
            <a:r>
              <a:rPr lang="ja-JP" altLang="en-US" sz="2600" dirty="0" smtClean="0">
                <a:solidFill>
                  <a:srgbClr val="FF0000"/>
                </a:solidFill>
                <a:latin typeface="メイリオ" pitchFamily="50" charset="-128"/>
                <a:ea typeface="メイリオ" pitchFamily="50" charset="-128"/>
                <a:cs typeface="メイリオ" pitchFamily="50" charset="-128"/>
              </a:rPr>
              <a:t>）</a:t>
            </a:r>
            <a:r>
              <a:rPr lang="ja-JP" altLang="en-US" sz="2600" dirty="0" smtClean="0">
                <a:solidFill>
                  <a:srgbClr val="FF0000"/>
                </a:solidFill>
                <a:latin typeface="メイリオ" pitchFamily="50" charset="-128"/>
                <a:ea typeface="メイリオ" pitchFamily="50" charset="-128"/>
                <a:cs typeface="メイリオ" pitchFamily="50" charset="-128"/>
              </a:rPr>
              <a:t> </a:t>
            </a:r>
            <a:r>
              <a:rPr lang="en-US" altLang="ja-JP" sz="2600" dirty="0" smtClean="0">
                <a:solidFill>
                  <a:srgbClr val="FF0000"/>
                </a:solidFill>
                <a:latin typeface="メイリオ" pitchFamily="50" charset="-128"/>
                <a:ea typeface="メイリオ" pitchFamily="50" charset="-128"/>
                <a:cs typeface="メイリオ" pitchFamily="50" charset="-128"/>
              </a:rPr>
              <a:t>20</a:t>
            </a:r>
            <a:r>
              <a:rPr lang="ja-JP" altLang="en-US" sz="2600" dirty="0" smtClean="0">
                <a:solidFill>
                  <a:srgbClr val="FF0000"/>
                </a:solidFill>
                <a:latin typeface="メイリオ" pitchFamily="50" charset="-128"/>
                <a:ea typeface="メイリオ" pitchFamily="50" charset="-128"/>
                <a:cs typeface="メイリオ" pitchFamily="50" charset="-128"/>
              </a:rPr>
              <a:t>歳</a:t>
            </a:r>
            <a:r>
              <a:rPr lang="ja-JP" altLang="en-US" sz="2600" dirty="0" smtClean="0">
                <a:solidFill>
                  <a:srgbClr val="FF0000"/>
                </a:solidFill>
                <a:latin typeface="メイリオ" pitchFamily="50" charset="-128"/>
                <a:ea typeface="メイリオ" pitchFamily="50" charset="-128"/>
                <a:cs typeface="メイリオ" pitchFamily="50" charset="-128"/>
              </a:rPr>
              <a:t>～</a:t>
            </a:r>
            <a:r>
              <a:rPr lang="en-US" altLang="ja-JP" sz="2600" dirty="0" smtClean="0">
                <a:solidFill>
                  <a:srgbClr val="FF0000"/>
                </a:solidFill>
                <a:latin typeface="メイリオ" pitchFamily="50" charset="-128"/>
                <a:ea typeface="メイリオ" pitchFamily="50" charset="-128"/>
                <a:cs typeface="メイリオ" pitchFamily="50" charset="-128"/>
              </a:rPr>
              <a:t>55</a:t>
            </a:r>
            <a:r>
              <a:rPr lang="ja-JP" altLang="en-US" sz="2600" dirty="0" smtClean="0">
                <a:solidFill>
                  <a:srgbClr val="FF0000"/>
                </a:solidFill>
                <a:latin typeface="メイリオ" pitchFamily="50" charset="-128"/>
                <a:ea typeface="メイリオ" pitchFamily="50" charset="-128"/>
                <a:cs typeface="メイリオ" pitchFamily="50" charset="-128"/>
              </a:rPr>
              <a:t>歳</a:t>
            </a:r>
            <a:endParaRPr lang="en-US" altLang="ja-JP" sz="2600" dirty="0" smtClean="0">
              <a:solidFill>
                <a:srgbClr val="FF0000"/>
              </a:solidFill>
              <a:latin typeface="メイリオ" pitchFamily="50" charset="-128"/>
              <a:ea typeface="メイリオ" pitchFamily="50" charset="-128"/>
              <a:cs typeface="メイリオ" pitchFamily="50" charset="-128"/>
            </a:endParaRPr>
          </a:p>
          <a:p>
            <a:pPr eaLnBrk="1" hangingPunct="1">
              <a:buFont typeface="Wingdings 2" pitchFamily="18" charset="2"/>
              <a:buNone/>
            </a:pPr>
            <a:r>
              <a:rPr lang="en-US" altLang="ja-JP" sz="1400" dirty="0" smtClean="0">
                <a:latin typeface="メイリオ" pitchFamily="50" charset="-128"/>
                <a:ea typeface="メイリオ" pitchFamily="50" charset="-128"/>
                <a:cs typeface="メイリオ" pitchFamily="50" charset="-128"/>
              </a:rPr>
              <a:t>※</a:t>
            </a:r>
            <a:r>
              <a:rPr lang="ja-JP" altLang="en-US" sz="1400" dirty="0" smtClean="0">
                <a:latin typeface="メイリオ" pitchFamily="50" charset="-128"/>
                <a:ea typeface="メイリオ" pitchFamily="50" charset="-128"/>
                <a:cs typeface="メイリオ" pitchFamily="50" charset="-128"/>
              </a:rPr>
              <a:t>各</a:t>
            </a:r>
            <a:r>
              <a:rPr lang="en-US" altLang="ja-JP" sz="1400" dirty="0" smtClean="0">
                <a:latin typeface="メイリオ" pitchFamily="50" charset="-128"/>
                <a:ea typeface="メイリオ" pitchFamily="50" charset="-128"/>
                <a:cs typeface="メイリオ" pitchFamily="50" charset="-128"/>
              </a:rPr>
              <a:t>10</a:t>
            </a:r>
            <a:r>
              <a:rPr lang="ja-JP" altLang="en-US" sz="1400" dirty="0" smtClean="0">
                <a:latin typeface="メイリオ" pitchFamily="50" charset="-128"/>
                <a:ea typeface="メイリオ" pitchFamily="50" charset="-128"/>
                <a:cs typeface="メイリオ" pitchFamily="50" charset="-128"/>
              </a:rPr>
              <a:t>名程度のモデルを予定しております。</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t>各</a:t>
            </a:r>
            <a:r>
              <a:rPr lang="en-US" altLang="ja-JP" sz="1400" dirty="0" smtClean="0"/>
              <a:t>36P</a:t>
            </a:r>
            <a:r>
              <a:rPr lang="ja-JP" altLang="en-US" sz="1400" dirty="0" smtClean="0"/>
              <a:t>～</a:t>
            </a:r>
            <a:r>
              <a:rPr lang="en-US" altLang="ja-JP" sz="1400" dirty="0" smtClean="0"/>
              <a:t>52P</a:t>
            </a:r>
            <a:r>
              <a:rPr lang="ja-JP" altLang="en-US" sz="1400" dirty="0" smtClean="0"/>
              <a:t> 　</a:t>
            </a:r>
            <a:r>
              <a:rPr lang="en-US" altLang="ja-JP" sz="1400" dirty="0" smtClean="0"/>
              <a:t>A5</a:t>
            </a:r>
            <a:r>
              <a:rPr lang="ja-JP" altLang="en-US" sz="1400" dirty="0" smtClean="0"/>
              <a:t>サイズ予定</a:t>
            </a:r>
            <a:endParaRPr lang="en-US" altLang="ja-JP" sz="1400" dirty="0" smtClean="0"/>
          </a:p>
          <a:p>
            <a:r>
              <a:rPr lang="ja-JP" altLang="en-US" sz="1400" dirty="0" smtClean="0"/>
              <a:t>各</a:t>
            </a:r>
            <a:r>
              <a:rPr lang="en-US" altLang="ja-JP" sz="1400" dirty="0" smtClean="0"/>
              <a:t>5000</a:t>
            </a:r>
            <a:r>
              <a:rPr lang="ja-JP" altLang="en-US" sz="1400" dirty="0" smtClean="0"/>
              <a:t>部</a:t>
            </a:r>
            <a:r>
              <a:rPr lang="en-US" altLang="ja-JP" sz="1400" dirty="0" smtClean="0"/>
              <a:t>×3</a:t>
            </a:r>
            <a:r>
              <a:rPr lang="ja-JP" altLang="en-US" sz="1400" dirty="0" smtClean="0"/>
              <a:t>冊予定</a:t>
            </a:r>
            <a:endParaRPr lang="en-US" altLang="ja-JP" sz="1400" dirty="0" smtClean="0"/>
          </a:p>
          <a:p>
            <a:r>
              <a:rPr lang="ja-JP" altLang="en-US" sz="1400" dirty="0" smtClean="0"/>
              <a:t>ロケーション　岐阜県内</a:t>
            </a:r>
            <a:endParaRPr lang="en-US" altLang="ja-JP" sz="1400" dirty="0" smtClean="0"/>
          </a:p>
          <a:p>
            <a:pPr eaLnBrk="1" hangingPunct="1">
              <a:buFont typeface="Wingdings 2" pitchFamily="18" charset="2"/>
              <a:buNone/>
            </a:pPr>
            <a:endParaRPr lang="en-US" altLang="ja-JP" sz="1800" dirty="0" smtClean="0">
              <a:latin typeface="メイリオ" pitchFamily="50" charset="-128"/>
              <a:ea typeface="メイリオ" pitchFamily="50" charset="-128"/>
              <a:cs typeface="メイリオ" pitchFamily="50" charset="-128"/>
            </a:endParaRPr>
          </a:p>
          <a:p>
            <a:pPr eaLnBrk="1" hangingPunct="1">
              <a:buFont typeface="Wingdings 2" pitchFamily="18" charset="2"/>
              <a:buNone/>
            </a:pPr>
            <a:endParaRPr lang="en-US" altLang="ja-JP" sz="2000" dirty="0" smtClean="0">
              <a:latin typeface="メイリオ" pitchFamily="50" charset="-128"/>
              <a:ea typeface="メイリオ" pitchFamily="50" charset="-128"/>
              <a:cs typeface="メイリオ" pitchFamily="50" charset="-128"/>
            </a:endParaRPr>
          </a:p>
          <a:p>
            <a:pPr eaLnBrk="1" hangingPunct="1">
              <a:buFont typeface="Wingdings 2" pitchFamily="18" charset="2"/>
              <a:buNone/>
            </a:pPr>
            <a:endParaRPr lang="en-US" altLang="ja-JP" sz="1800" dirty="0" smtClean="0">
              <a:latin typeface="メイリオ" pitchFamily="50" charset="-128"/>
              <a:ea typeface="メイリオ" pitchFamily="50" charset="-128"/>
              <a:cs typeface="メイリオ" pitchFamily="50" charset="-128"/>
            </a:endParaRPr>
          </a:p>
        </p:txBody>
      </p:sp>
      <p:sp>
        <p:nvSpPr>
          <p:cNvPr id="7" name="テキスト ボックス 6"/>
          <p:cNvSpPr txBox="1"/>
          <p:nvPr/>
        </p:nvSpPr>
        <p:spPr>
          <a:xfrm>
            <a:off x="216024" y="5797713"/>
            <a:ext cx="8748464" cy="1200329"/>
          </a:xfrm>
          <a:prstGeom prst="rect">
            <a:avLst/>
          </a:prstGeom>
          <a:noFill/>
        </p:spPr>
        <p:txBody>
          <a:bodyPr wrap="square" rtlCol="0">
            <a:spAutoFit/>
          </a:bodyPr>
          <a:lstStyle/>
          <a:p>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・参加企業様には、ターゲットに合わせた媒体に</a:t>
            </a:r>
            <a:r>
              <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1</a:t>
            </a:r>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誌選んでいただき、</a:t>
            </a:r>
            <a:r>
              <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1P</a:t>
            </a:r>
            <a:r>
              <a:rPr kumimoji="1" lang="ja-JP" altLang="en-US"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にて広</a:t>
            </a:r>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rPr>
              <a:t>告訴求をおこなっていただけます。</a:t>
            </a:r>
            <a:endPar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endParaRPr>
          </a:p>
          <a:p>
            <a:endParaRPr kumimoji="1" lang="ja-JP"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Ｐ太丸ゴシック体" pitchFamily="50" charset="-128"/>
              <a:ea typeface="ＤＦＰ太丸ゴシック体" pitchFamily="50" charset="-128"/>
              <a:cs typeface="メイリオ" pitchFamily="50" charset="-128"/>
            </a:endParaRPr>
          </a:p>
        </p:txBody>
      </p:sp>
      <p:sp>
        <p:nvSpPr>
          <p:cNvPr id="8" name="テキスト ボックス 7"/>
          <p:cNvSpPr txBox="1"/>
          <p:nvPr/>
        </p:nvSpPr>
        <p:spPr>
          <a:xfrm>
            <a:off x="251520" y="5301208"/>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9" name="テキスト ボックス 8"/>
          <p:cNvSpPr txBox="1"/>
          <p:nvPr/>
        </p:nvSpPr>
        <p:spPr>
          <a:xfrm rot="20021804">
            <a:off x="-602021" y="42902"/>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特典②</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
        <p:nvSpPr>
          <p:cNvPr id="10" name="タイトル 1"/>
          <p:cNvSpPr txBox="1">
            <a:spLocks/>
          </p:cNvSpPr>
          <p:nvPr/>
        </p:nvSpPr>
        <p:spPr>
          <a:xfrm>
            <a:off x="899592" y="489992"/>
            <a:ext cx="8424936"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岐阜美少女図鑑</a:t>
            </a:r>
            <a:r>
              <a:rPr kumimoji="1" lang="en-US" altLang="ja-JP" sz="28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VOL.11</a:t>
            </a:r>
            <a:r>
              <a:rPr lang="ja-JP" altLang="en-US" sz="2800" b="1" dirty="0" smtClean="0">
                <a:solidFill>
                  <a:schemeClr val="tx2"/>
                </a:solidFill>
                <a:latin typeface="ＤＦＰ太丸ゴシック体" pitchFamily="50" charset="-128"/>
                <a:ea typeface="ＤＦＰ太丸ゴシック体" pitchFamily="50" charset="-128"/>
                <a:cs typeface="+mj-cs"/>
              </a:rPr>
              <a:t>協賛</a:t>
            </a:r>
            <a:r>
              <a:rPr kumimoji="1" lang="ja-JP" altLang="en-US"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a:t>
            </a:r>
            <a:r>
              <a:rPr kumimoji="1" lang="en-US" altLang="ja-JP"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2014</a:t>
            </a:r>
            <a:r>
              <a:rPr kumimoji="1" lang="ja-JP" altLang="en-US"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年</a:t>
            </a:r>
            <a:r>
              <a:rPr kumimoji="1" lang="en-US" altLang="ja-JP"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7</a:t>
            </a:r>
            <a:r>
              <a:rPr kumimoji="1" lang="ja-JP" altLang="en-US"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月発行予定）</a:t>
            </a:r>
            <a:endParaRPr kumimoji="1" lang="ja-JP" altLang="en-US" sz="1200" b="1" i="0" u="none" strike="noStrike" kern="1200" cap="none" spc="0" normalizeH="0" baseline="0" noProof="0" dirty="0">
              <a:ln>
                <a:noFill/>
              </a:ln>
              <a:solidFill>
                <a:schemeClr val="tx2"/>
              </a:solidFill>
              <a:effectLst/>
              <a:uLnTx/>
              <a:uFillTx/>
              <a:latin typeface="ＤＦＰ太丸ゴシック体" pitchFamily="50" charset="-128"/>
              <a:ea typeface="ＤＦＰ太丸ゴシック体" pitchFamily="50" charset="-128"/>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コンテンツ プレースホルダ 2"/>
          <p:cNvSpPr>
            <a:spLocks noGrp="1"/>
          </p:cNvSpPr>
          <p:nvPr>
            <p:ph idx="1"/>
          </p:nvPr>
        </p:nvSpPr>
        <p:spPr>
          <a:xfrm>
            <a:off x="457200" y="1772816"/>
            <a:ext cx="8229600" cy="4325112"/>
          </a:xfrm>
        </p:spPr>
        <p:txBody>
          <a:bodyPr/>
          <a:lstStyle/>
          <a:p>
            <a:pPr eaLnBrk="1" hangingPunct="1"/>
            <a:r>
              <a:rPr lang="en-US" altLang="ja-JP" sz="1400" dirty="0" smtClean="0">
                <a:latin typeface="メイリオ" pitchFamily="50" charset="-128"/>
                <a:ea typeface="メイリオ" pitchFamily="50" charset="-128"/>
                <a:cs typeface="メイリオ" pitchFamily="50" charset="-128"/>
              </a:rPr>
              <a:t>12</a:t>
            </a:r>
            <a:r>
              <a:rPr lang="ja-JP" altLang="en-US" sz="1400" dirty="0" smtClean="0">
                <a:latin typeface="メイリオ" pitchFamily="50" charset="-128"/>
                <a:ea typeface="メイリオ" pitchFamily="50" charset="-128"/>
                <a:cs typeface="メイリオ" pitchFamily="50" charset="-128"/>
              </a:rPr>
              <a:t>月発行の</a:t>
            </a:r>
            <a:r>
              <a:rPr lang="en-US" altLang="ja-JP" sz="1400" dirty="0" smtClean="0">
                <a:latin typeface="メイリオ" pitchFamily="50" charset="-128"/>
                <a:ea typeface="メイリオ" pitchFamily="50" charset="-128"/>
                <a:cs typeface="メイリオ" pitchFamily="50" charset="-128"/>
              </a:rPr>
              <a:t>VOL.12</a:t>
            </a:r>
            <a:r>
              <a:rPr lang="ja-JP" altLang="en-US" sz="1400" dirty="0" smtClean="0">
                <a:latin typeface="メイリオ" pitchFamily="50" charset="-128"/>
                <a:ea typeface="メイリオ" pitchFamily="50" charset="-128"/>
                <a:cs typeface="メイリオ" pitchFamily="50" charset="-128"/>
              </a:rPr>
              <a:t>では、従来の岐阜市中心のエリアを拡大し、県内全エリアをロケーションとした岐阜美少女図鑑を作成します。</a:t>
            </a:r>
            <a:endParaRPr lang="en-US" altLang="ja-JP" sz="1400" dirty="0" smtClean="0">
              <a:latin typeface="メイリオ" pitchFamily="50" charset="-128"/>
              <a:ea typeface="メイリオ" pitchFamily="50" charset="-128"/>
              <a:cs typeface="メイリオ" pitchFamily="50" charset="-128"/>
            </a:endParaRPr>
          </a:p>
          <a:p>
            <a:pPr eaLnBrk="1" hangingPunct="1"/>
            <a:r>
              <a:rPr lang="ja-JP" altLang="en-US" sz="1400" dirty="0" smtClean="0">
                <a:latin typeface="メイリオ" pitchFamily="50" charset="-128"/>
                <a:ea typeface="メイリオ" pitchFamily="50" charset="-128"/>
                <a:cs typeface="メイリオ" pitchFamily="50" charset="-128"/>
              </a:rPr>
              <a:t>岐阜県内を３エリアに分けた</a:t>
            </a:r>
            <a:r>
              <a:rPr lang="en-US" altLang="ja-JP" sz="1400" dirty="0" smtClean="0">
                <a:latin typeface="メイリオ" pitchFamily="50" charset="-128"/>
                <a:ea typeface="メイリオ" pitchFamily="50" charset="-128"/>
                <a:cs typeface="メイリオ" pitchFamily="50" charset="-128"/>
              </a:rPr>
              <a:t>3</a:t>
            </a:r>
            <a:r>
              <a:rPr lang="ja-JP" altLang="en-US" sz="1400" dirty="0" smtClean="0">
                <a:latin typeface="メイリオ" pitchFamily="50" charset="-128"/>
                <a:ea typeface="メイリオ" pitchFamily="50" charset="-128"/>
                <a:cs typeface="メイリオ" pitchFamily="50" charset="-128"/>
              </a:rPr>
              <a:t>冊の図鑑を同時発行致します。</a:t>
            </a:r>
            <a:endParaRPr lang="en-US" altLang="ja-JP" sz="1400" dirty="0" smtClean="0">
              <a:latin typeface="メイリオ" pitchFamily="50" charset="-128"/>
              <a:ea typeface="メイリオ" pitchFamily="50" charset="-128"/>
              <a:cs typeface="メイリオ" pitchFamily="50" charset="-128"/>
            </a:endParaRPr>
          </a:p>
          <a:p>
            <a:pPr eaLnBrk="1" hangingPunct="1">
              <a:buFont typeface="Wingdings 2" pitchFamily="18" charset="2"/>
              <a:buNone/>
            </a:pPr>
            <a:endParaRPr lang="en-US" altLang="ja-JP" sz="1800" dirty="0" smtClean="0">
              <a:solidFill>
                <a:srgbClr val="FF0000"/>
              </a:solidFill>
              <a:latin typeface="メイリオ" pitchFamily="50" charset="-128"/>
              <a:ea typeface="メイリオ" pitchFamily="50" charset="-128"/>
              <a:cs typeface="メイリオ" pitchFamily="50" charset="-128"/>
            </a:endParaRPr>
          </a:p>
          <a:p>
            <a:pPr eaLnBrk="1" hangingPunct="1">
              <a:buFont typeface="Wingdings 2" pitchFamily="18" charset="2"/>
              <a:buNone/>
            </a:pPr>
            <a:r>
              <a:rPr lang="ja-JP" altLang="en-US" sz="2600" dirty="0" smtClean="0">
                <a:solidFill>
                  <a:srgbClr val="FF0000"/>
                </a:solidFill>
                <a:latin typeface="メイリオ" pitchFamily="50" charset="-128"/>
                <a:ea typeface="メイリオ" pitchFamily="50" charset="-128"/>
                <a:cs typeface="メイリオ" pitchFamily="50" charset="-128"/>
              </a:rPr>
              <a:t>①高山美少女図鑑（仮）　</a:t>
            </a:r>
            <a:r>
              <a:rPr lang="ja-JP" altLang="en-US" sz="2200" dirty="0" smtClean="0">
                <a:solidFill>
                  <a:srgbClr val="FF0000"/>
                </a:solidFill>
                <a:latin typeface="メイリオ" pitchFamily="50" charset="-128"/>
                <a:ea typeface="メイリオ" pitchFamily="50" charset="-128"/>
                <a:cs typeface="メイリオ" pitchFamily="50" charset="-128"/>
              </a:rPr>
              <a:t>飛騨エリア</a:t>
            </a:r>
            <a:endParaRPr lang="en-US" altLang="ja-JP" sz="2200" dirty="0" smtClean="0">
              <a:solidFill>
                <a:srgbClr val="FF0000"/>
              </a:solidFill>
              <a:latin typeface="メイリオ" pitchFamily="50" charset="-128"/>
              <a:ea typeface="メイリオ" pitchFamily="50" charset="-128"/>
              <a:cs typeface="メイリオ" pitchFamily="50" charset="-128"/>
            </a:endParaRPr>
          </a:p>
          <a:p>
            <a:pPr eaLnBrk="1" hangingPunct="1">
              <a:buFont typeface="Wingdings 2" pitchFamily="18" charset="2"/>
              <a:buNone/>
            </a:pPr>
            <a:r>
              <a:rPr lang="ja-JP" altLang="en-US" sz="2600" dirty="0" smtClean="0">
                <a:solidFill>
                  <a:srgbClr val="FF0000"/>
                </a:solidFill>
                <a:latin typeface="メイリオ" pitchFamily="50" charset="-128"/>
                <a:ea typeface="メイリオ" pitchFamily="50" charset="-128"/>
                <a:cs typeface="メイリオ" pitchFamily="50" charset="-128"/>
              </a:rPr>
              <a:t>②岐阜美少女図鑑　　　　</a:t>
            </a:r>
            <a:r>
              <a:rPr lang="ja-JP" altLang="en-US" sz="2200" dirty="0" smtClean="0">
                <a:solidFill>
                  <a:srgbClr val="FF0000"/>
                </a:solidFill>
                <a:latin typeface="メイリオ" pitchFamily="50" charset="-128"/>
                <a:ea typeface="メイリオ" pitchFamily="50" charset="-128"/>
                <a:cs typeface="メイリオ" pitchFamily="50" charset="-128"/>
              </a:rPr>
              <a:t>岐阜・大垣・関エリア</a:t>
            </a:r>
            <a:endParaRPr lang="en-US" altLang="ja-JP" sz="2200" dirty="0" smtClean="0">
              <a:solidFill>
                <a:srgbClr val="FF0000"/>
              </a:solidFill>
              <a:latin typeface="メイリオ" pitchFamily="50" charset="-128"/>
              <a:ea typeface="メイリオ" pitchFamily="50" charset="-128"/>
              <a:cs typeface="メイリオ" pitchFamily="50" charset="-128"/>
            </a:endParaRPr>
          </a:p>
          <a:p>
            <a:pPr eaLnBrk="1" hangingPunct="1">
              <a:buFont typeface="Wingdings 2" pitchFamily="18" charset="2"/>
              <a:buNone/>
            </a:pPr>
            <a:r>
              <a:rPr lang="ja-JP" altLang="en-US" sz="2600" dirty="0" smtClean="0">
                <a:solidFill>
                  <a:srgbClr val="FF0000"/>
                </a:solidFill>
                <a:latin typeface="メイリオ" pitchFamily="50" charset="-128"/>
                <a:ea typeface="メイリオ" pitchFamily="50" charset="-128"/>
                <a:cs typeface="メイリオ" pitchFamily="50" charset="-128"/>
              </a:rPr>
              <a:t>③東濃美少女図鑑（仮）　</a:t>
            </a:r>
            <a:r>
              <a:rPr lang="ja-JP" altLang="en-US" sz="1800" dirty="0" smtClean="0">
                <a:solidFill>
                  <a:srgbClr val="FF0000"/>
                </a:solidFill>
                <a:latin typeface="メイリオ" pitchFamily="50" charset="-128"/>
                <a:ea typeface="メイリオ" pitchFamily="50" charset="-128"/>
                <a:cs typeface="メイリオ" pitchFamily="50" charset="-128"/>
              </a:rPr>
              <a:t>可児・美濃加茂・中津川エリア</a:t>
            </a:r>
            <a:endParaRPr lang="en-US" altLang="ja-JP" sz="1800" dirty="0" smtClean="0">
              <a:solidFill>
                <a:srgbClr val="FF0000"/>
              </a:solidFill>
              <a:latin typeface="メイリオ" pitchFamily="50" charset="-128"/>
              <a:ea typeface="メイリオ" pitchFamily="50" charset="-128"/>
              <a:cs typeface="メイリオ" pitchFamily="50" charset="-128"/>
            </a:endParaRPr>
          </a:p>
          <a:p>
            <a:pPr>
              <a:buNone/>
            </a:pPr>
            <a:r>
              <a:rPr lang="en-US" altLang="ja-JP" sz="1200" dirty="0" smtClean="0">
                <a:latin typeface="メイリオ" pitchFamily="50" charset="-128"/>
                <a:ea typeface="メイリオ" pitchFamily="50" charset="-128"/>
                <a:cs typeface="メイリオ" pitchFamily="50" charset="-128"/>
              </a:rPr>
              <a:t>※</a:t>
            </a:r>
            <a:r>
              <a:rPr lang="ja-JP" altLang="en-US" sz="1200" dirty="0" smtClean="0">
                <a:latin typeface="メイリオ" pitchFamily="50" charset="-128"/>
                <a:ea typeface="メイリオ" pitchFamily="50" charset="-128"/>
                <a:cs typeface="メイリオ" pitchFamily="50" charset="-128"/>
              </a:rPr>
              <a:t>各</a:t>
            </a:r>
            <a:r>
              <a:rPr lang="en-US" altLang="ja-JP" sz="1200" dirty="0" smtClean="0">
                <a:latin typeface="メイリオ" pitchFamily="50" charset="-128"/>
                <a:ea typeface="メイリオ" pitchFamily="50" charset="-128"/>
                <a:cs typeface="メイリオ" pitchFamily="50" charset="-128"/>
              </a:rPr>
              <a:t>10</a:t>
            </a:r>
            <a:r>
              <a:rPr lang="ja-JP" altLang="en-US" sz="1200" dirty="0" smtClean="0">
                <a:latin typeface="メイリオ" pitchFamily="50" charset="-128"/>
                <a:ea typeface="メイリオ" pitchFamily="50" charset="-128"/>
                <a:cs typeface="メイリオ" pitchFamily="50" charset="-128"/>
              </a:rPr>
              <a:t>名程度のモデルを予定しております。</a:t>
            </a:r>
            <a:endParaRPr lang="en-US" altLang="ja-JP" sz="1200" dirty="0" smtClean="0">
              <a:latin typeface="メイリオ" pitchFamily="50" charset="-128"/>
              <a:ea typeface="メイリオ" pitchFamily="50" charset="-128"/>
              <a:cs typeface="メイリオ" pitchFamily="50" charset="-128"/>
            </a:endParaRPr>
          </a:p>
          <a:p>
            <a:r>
              <a:rPr lang="ja-JP" altLang="en-US" sz="1200" dirty="0" smtClean="0"/>
              <a:t>各</a:t>
            </a:r>
            <a:r>
              <a:rPr lang="en-US" altLang="ja-JP" sz="1200" dirty="0" smtClean="0"/>
              <a:t>36P</a:t>
            </a:r>
            <a:r>
              <a:rPr lang="ja-JP" altLang="en-US" sz="1200" dirty="0" smtClean="0"/>
              <a:t>～</a:t>
            </a:r>
            <a:r>
              <a:rPr lang="en-US" altLang="ja-JP" sz="1200" dirty="0" smtClean="0"/>
              <a:t>52P</a:t>
            </a:r>
            <a:r>
              <a:rPr lang="ja-JP" altLang="en-US" sz="1200" dirty="0" smtClean="0"/>
              <a:t> 　</a:t>
            </a:r>
            <a:r>
              <a:rPr lang="en-US" altLang="ja-JP" sz="1200" dirty="0" smtClean="0"/>
              <a:t>A5</a:t>
            </a:r>
            <a:r>
              <a:rPr lang="ja-JP" altLang="en-US" sz="1200" dirty="0" smtClean="0"/>
              <a:t>サイズ予定</a:t>
            </a:r>
            <a:endParaRPr lang="en-US" altLang="ja-JP" sz="1200" dirty="0" smtClean="0"/>
          </a:p>
          <a:p>
            <a:r>
              <a:rPr lang="ja-JP" altLang="en-US" sz="1200" dirty="0" smtClean="0"/>
              <a:t>各</a:t>
            </a:r>
            <a:r>
              <a:rPr lang="en-US" altLang="ja-JP" sz="1200" dirty="0" smtClean="0"/>
              <a:t>5000</a:t>
            </a:r>
            <a:r>
              <a:rPr lang="ja-JP" altLang="en-US" sz="1200" dirty="0" smtClean="0"/>
              <a:t>部</a:t>
            </a:r>
            <a:r>
              <a:rPr lang="en-US" altLang="ja-JP" sz="1200" dirty="0" smtClean="0"/>
              <a:t>×3</a:t>
            </a:r>
            <a:r>
              <a:rPr lang="ja-JP" altLang="en-US" sz="1200" dirty="0" smtClean="0"/>
              <a:t>冊予定</a:t>
            </a:r>
            <a:endParaRPr lang="en-US" altLang="ja-JP" sz="1200" dirty="0" smtClean="0"/>
          </a:p>
          <a:p>
            <a:r>
              <a:rPr lang="ja-JP" altLang="en-US" sz="1200" dirty="0" smtClean="0"/>
              <a:t>ロケーション　岐阜県内</a:t>
            </a:r>
            <a:endParaRPr lang="en-US" altLang="ja-JP" sz="1200" dirty="0" smtClean="0"/>
          </a:p>
          <a:p>
            <a:pPr eaLnBrk="1" hangingPunct="1">
              <a:buFont typeface="Wingdings 2" pitchFamily="18" charset="2"/>
              <a:buNone/>
            </a:pPr>
            <a:endParaRPr lang="en-US" altLang="ja-JP" sz="1800" dirty="0" smtClean="0">
              <a:latin typeface="メイリオ" pitchFamily="50" charset="-128"/>
              <a:ea typeface="メイリオ" pitchFamily="50" charset="-128"/>
              <a:cs typeface="メイリオ" pitchFamily="50" charset="-128"/>
            </a:endParaRPr>
          </a:p>
          <a:p>
            <a:pPr eaLnBrk="1" hangingPunct="1">
              <a:buFont typeface="Wingdings 2" pitchFamily="18" charset="2"/>
              <a:buNone/>
            </a:pPr>
            <a:endParaRPr lang="en-US" altLang="ja-JP" sz="1500" dirty="0" smtClean="0">
              <a:solidFill>
                <a:srgbClr val="FF0000"/>
              </a:solidFill>
              <a:latin typeface="メイリオ" pitchFamily="50" charset="-128"/>
              <a:ea typeface="メイリオ" pitchFamily="50" charset="-128"/>
              <a:cs typeface="メイリオ" pitchFamily="50" charset="-128"/>
            </a:endParaRPr>
          </a:p>
          <a:p>
            <a:pPr eaLnBrk="1" hangingPunct="1">
              <a:buFont typeface="Wingdings 2" pitchFamily="18" charset="2"/>
              <a:buNone/>
            </a:pPr>
            <a:endParaRPr lang="en-US" altLang="ja-JP" sz="1800" dirty="0" smtClean="0">
              <a:latin typeface="メイリオ" pitchFamily="50" charset="-128"/>
              <a:ea typeface="メイリオ" pitchFamily="50" charset="-128"/>
              <a:cs typeface="メイリオ" pitchFamily="50" charset="-128"/>
            </a:endParaRPr>
          </a:p>
          <a:p>
            <a:pPr eaLnBrk="1" hangingPunct="1">
              <a:buFont typeface="Wingdings 2" pitchFamily="18" charset="2"/>
              <a:buNone/>
            </a:pPr>
            <a:endParaRPr lang="en-US" altLang="ja-JP" sz="1800" dirty="0" smtClean="0">
              <a:solidFill>
                <a:srgbClr val="FF0000"/>
              </a:solidFill>
              <a:latin typeface="メイリオ" pitchFamily="50" charset="-128"/>
              <a:ea typeface="メイリオ" pitchFamily="50" charset="-128"/>
              <a:cs typeface="メイリオ" pitchFamily="50" charset="-128"/>
            </a:endParaRPr>
          </a:p>
          <a:p>
            <a:pPr eaLnBrk="1" hangingPunct="1">
              <a:buFont typeface="Wingdings 2" pitchFamily="18" charset="2"/>
              <a:buNone/>
            </a:pPr>
            <a:endParaRPr lang="en-US" altLang="ja-JP" sz="1800" dirty="0" smtClean="0">
              <a:solidFill>
                <a:srgbClr val="FF0000"/>
              </a:solidFill>
              <a:latin typeface="メイリオ" pitchFamily="50" charset="-128"/>
              <a:ea typeface="メイリオ" pitchFamily="50" charset="-128"/>
              <a:cs typeface="メイリオ" pitchFamily="50" charset="-128"/>
            </a:endParaRPr>
          </a:p>
          <a:p>
            <a:pPr eaLnBrk="1" hangingPunct="1"/>
            <a:endParaRPr lang="ja-JP" altLang="en-US" sz="1800" dirty="0" smtClean="0">
              <a:latin typeface="メイリオ" pitchFamily="50" charset="-128"/>
              <a:ea typeface="メイリオ" pitchFamily="50" charset="-128"/>
              <a:cs typeface="メイリオ" pitchFamily="50" charset="-128"/>
            </a:endParaRPr>
          </a:p>
        </p:txBody>
      </p:sp>
      <p:sp>
        <p:nvSpPr>
          <p:cNvPr id="6" name="テキスト ボックス 5"/>
          <p:cNvSpPr txBox="1"/>
          <p:nvPr/>
        </p:nvSpPr>
        <p:spPr>
          <a:xfrm>
            <a:off x="216024" y="5797713"/>
            <a:ext cx="8748464" cy="1200329"/>
          </a:xfrm>
          <a:prstGeom prst="rect">
            <a:avLst/>
          </a:prstGeom>
          <a:noFill/>
        </p:spPr>
        <p:txBody>
          <a:bodyPr wrap="square" rtlCol="0">
            <a:spAutoFit/>
          </a:bodyPr>
          <a:lstStyle/>
          <a:p>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cs typeface="メイリオ" pitchFamily="50" charset="-128"/>
              </a:rPr>
              <a:t>・参加企業様には、ターゲットに合わせた媒体に</a:t>
            </a:r>
            <a:r>
              <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cs typeface="メイリオ" pitchFamily="50" charset="-128"/>
              </a:rPr>
              <a:t>1</a:t>
            </a:r>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cs typeface="メイリオ" pitchFamily="50" charset="-128"/>
              </a:rPr>
              <a:t>誌選んでいただき、</a:t>
            </a:r>
            <a:r>
              <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cs typeface="メイリオ" pitchFamily="50" charset="-128"/>
              </a:rPr>
              <a:t>1P</a:t>
            </a:r>
            <a:r>
              <a:rPr kumimoji="1" lang="ja-JP" altLang="en-US"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cs typeface="メイリオ" pitchFamily="50" charset="-128"/>
              </a:rPr>
              <a:t>にて広</a:t>
            </a:r>
            <a:r>
              <a:rPr kumimoji="1" lang="ja-JP"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cs typeface="メイリオ" pitchFamily="50" charset="-128"/>
              </a:rPr>
              <a:t>告訴求をおこなっていただけます。</a:t>
            </a:r>
            <a:endParaRPr kumimoji="1" lang="en-US" altLang="ja-JP"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cs typeface="メイリオ" pitchFamily="50" charset="-128"/>
            </a:endParaRPr>
          </a:p>
          <a:p>
            <a:endParaRPr kumimoji="1" lang="ja-JP"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ＤＦＧ太丸ゴシック体" pitchFamily="50" charset="-128"/>
              <a:ea typeface="ＤＦＧ太丸ゴシック体" pitchFamily="50" charset="-128"/>
              <a:cs typeface="メイリオ" pitchFamily="50" charset="-128"/>
            </a:endParaRPr>
          </a:p>
        </p:txBody>
      </p:sp>
      <p:sp>
        <p:nvSpPr>
          <p:cNvPr id="8" name="テキスト ボックス 7"/>
          <p:cNvSpPr txBox="1"/>
          <p:nvPr/>
        </p:nvSpPr>
        <p:spPr>
          <a:xfrm>
            <a:off x="251520" y="5301208"/>
            <a:ext cx="2339102"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ご協賛メリット</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10" name="タイトル 1"/>
          <p:cNvSpPr txBox="1">
            <a:spLocks/>
          </p:cNvSpPr>
          <p:nvPr/>
        </p:nvSpPr>
        <p:spPr>
          <a:xfrm>
            <a:off x="899592" y="489992"/>
            <a:ext cx="8424936"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岐阜美少女図鑑</a:t>
            </a:r>
            <a:r>
              <a:rPr kumimoji="1" lang="en-US" altLang="ja-JP" sz="28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VOL.12</a:t>
            </a:r>
            <a:r>
              <a:rPr lang="ja-JP" altLang="en-US" sz="2800" b="1" dirty="0" smtClean="0">
                <a:solidFill>
                  <a:schemeClr val="tx2"/>
                </a:solidFill>
                <a:latin typeface="ＤＦＰ太丸ゴシック体" pitchFamily="50" charset="-128"/>
                <a:ea typeface="ＤＦＰ太丸ゴシック体" pitchFamily="50" charset="-128"/>
                <a:cs typeface="+mj-cs"/>
              </a:rPr>
              <a:t>協賛</a:t>
            </a:r>
            <a:r>
              <a:rPr kumimoji="1" lang="ja-JP" altLang="en-US"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a:t>
            </a:r>
            <a:r>
              <a:rPr kumimoji="1" lang="en-US" altLang="ja-JP"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2014</a:t>
            </a:r>
            <a:r>
              <a:rPr kumimoji="1" lang="ja-JP" altLang="en-US"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年</a:t>
            </a:r>
            <a:r>
              <a:rPr lang="en-US" altLang="ja-JP" sz="1200" b="1" dirty="0" smtClean="0">
                <a:solidFill>
                  <a:schemeClr val="tx2"/>
                </a:solidFill>
                <a:latin typeface="ＤＦＰ太丸ゴシック体" pitchFamily="50" charset="-128"/>
                <a:ea typeface="ＤＦＰ太丸ゴシック体" pitchFamily="50" charset="-128"/>
                <a:cs typeface="+mj-cs"/>
              </a:rPr>
              <a:t>12</a:t>
            </a:r>
            <a:r>
              <a:rPr kumimoji="1" lang="ja-JP" altLang="en-US" sz="1200" b="1" i="0" u="none" strike="noStrike" kern="1200" cap="none" spc="0" normalizeH="0" baseline="0" noProof="0" dirty="0" smtClean="0">
                <a:ln>
                  <a:noFill/>
                </a:ln>
                <a:solidFill>
                  <a:schemeClr val="tx2"/>
                </a:solidFill>
                <a:effectLst/>
                <a:uLnTx/>
                <a:uFillTx/>
                <a:latin typeface="ＤＦＰ太丸ゴシック体" pitchFamily="50" charset="-128"/>
                <a:ea typeface="ＤＦＰ太丸ゴシック体" pitchFamily="50" charset="-128"/>
                <a:cs typeface="+mj-cs"/>
              </a:rPr>
              <a:t>月発行予定）</a:t>
            </a:r>
            <a:endParaRPr kumimoji="1" lang="ja-JP" altLang="en-US" sz="1200" b="1" i="0" u="none" strike="noStrike" kern="1200" cap="none" spc="0" normalizeH="0" baseline="0" noProof="0" dirty="0">
              <a:ln>
                <a:noFill/>
              </a:ln>
              <a:solidFill>
                <a:schemeClr val="tx2"/>
              </a:solidFill>
              <a:effectLst/>
              <a:uLnTx/>
              <a:uFillTx/>
              <a:latin typeface="ＤＦＰ太丸ゴシック体" pitchFamily="50" charset="-128"/>
              <a:ea typeface="ＤＦＰ太丸ゴシック体" pitchFamily="50" charset="-128"/>
              <a:cs typeface="+mj-cs"/>
            </a:endParaRPr>
          </a:p>
        </p:txBody>
      </p:sp>
      <p:sp>
        <p:nvSpPr>
          <p:cNvPr id="7" name="テキスト ボックス 6"/>
          <p:cNvSpPr txBox="1"/>
          <p:nvPr/>
        </p:nvSpPr>
        <p:spPr>
          <a:xfrm rot="20021804">
            <a:off x="-674029" y="109643"/>
            <a:ext cx="4028895" cy="584775"/>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b="1" dirty="0" smtClean="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rPr>
              <a:t>　　特典③</a:t>
            </a:r>
            <a:endParaRPr kumimoji="1" lang="ja-JP" altLang="en-US" sz="3200" b="1" dirty="0">
              <a:ln w="18000">
                <a:noFill/>
                <a:prstDash val="solid"/>
                <a:miter lim="800000"/>
              </a:ln>
              <a:solidFill>
                <a:schemeClr val="bg1"/>
              </a:solidFill>
              <a:effectLst>
                <a:outerShdw blurRad="25500" dist="23000" dir="7020000" algn="tl">
                  <a:srgbClr val="000000">
                    <a:alpha val="50000"/>
                  </a:srgbClr>
                </a:outerShdw>
              </a:effectLst>
              <a:latin typeface="ＤＦＰ太丸ゴシック体" pitchFamily="50" charset="-128"/>
              <a:ea typeface="ＤＦＰ太丸ゴシック体" pitchFamily="50" charset="-128"/>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バン">
  <a:themeElements>
    <a:clrScheme name="アーバン">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アーバン">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2435</TotalTime>
  <Words>1825</Words>
  <Application>Microsoft Office PowerPoint</Application>
  <PresentationFormat>画面に合わせる (4:3)</PresentationFormat>
  <Paragraphs>238</Paragraphs>
  <Slides>19</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19</vt:i4>
      </vt:variant>
    </vt:vector>
  </HeadingPairs>
  <TitlesOfParts>
    <vt:vector size="21" baseType="lpstr">
      <vt:lpstr>アーバン</vt:lpstr>
      <vt:lpstr>Acrobat Document</vt:lpstr>
      <vt:lpstr>岐阜県１００万人美少女プロジェクト 　　　　　　　　　　　　since2014</vt:lpstr>
      <vt:lpstr>スライド 2</vt:lpstr>
      <vt:lpstr>スライド 3</vt:lpstr>
      <vt:lpstr>岐阜県１００万人美少女プロジェクトとは？</vt:lpstr>
      <vt:lpstr>岐阜県100万人美少女プロジェクト協賛特典</vt:lpstr>
      <vt:lpstr>　岐阜美少女図鑑2014県内スカウトキャラバン</vt:lpstr>
      <vt:lpstr>　岐阜美少女図鑑2014県内スカウトキャラバン</vt:lpstr>
      <vt:lpstr>スライド 8</vt:lpstr>
      <vt:lpstr>スライド 9</vt:lpstr>
      <vt:lpstr>　岐阜エフエム『岐阜美少女図鑑+』特別協賛</vt:lpstr>
      <vt:lpstr>　岐阜美少女図鑑HPタイアップ</vt:lpstr>
      <vt:lpstr>　夏祭りうちわ制作＆美少女モデル配布</vt:lpstr>
      <vt:lpstr>　2015年オリジナル卓上カレンダー制作</vt:lpstr>
      <vt:lpstr>ケーブルＴＶCCN『岐阜美少女図鑑+TV』特別協賛（予定） </vt:lpstr>
      <vt:lpstr>　岐阜美少女図鑑演舞隊「華美」協賛</vt:lpstr>
      <vt:lpstr>　2015年3月イベント協賛</vt:lpstr>
      <vt:lpstr>特典まとめ</vt:lpstr>
      <vt:lpstr>ご予算</vt:lpstr>
      <vt:lpstr>その他オプション</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岐阜県１００万人美少女プロジェクト since2014</dc:title>
  <dc:creator>user</dc:creator>
  <cp:lastModifiedBy>user</cp:lastModifiedBy>
  <cp:revision>81</cp:revision>
  <dcterms:created xsi:type="dcterms:W3CDTF">2014-01-18T07:00:36Z</dcterms:created>
  <dcterms:modified xsi:type="dcterms:W3CDTF">2014-02-05T04:11:01Z</dcterms:modified>
</cp:coreProperties>
</file>